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x="18288000" cy="10287000"/>
  <p:notesSz cx="6858000" cy="9144000"/>
  <p:embeddedFontLst>
    <p:embeddedFont>
      <p:font typeface="League Spartan" charset="1" panose="00000800000000000000"/>
      <p:regular r:id="rId44"/>
    </p:embeddedFont>
    <p:embeddedFont>
      <p:font typeface="DM Sans" charset="1" panose="00000000000000000000"/>
      <p:regular r:id="rId45"/>
    </p:embeddedFont>
    <p:embeddedFont>
      <p:font typeface="Fira Sans Light Bold" charset="1" panose="020B0503050000020004"/>
      <p:regular r:id="rId46"/>
    </p:embeddedFont>
    <p:embeddedFont>
      <p:font typeface="DM Sans Bold" charset="1" panose="00000000000000000000"/>
      <p:regular r:id="rId47"/>
    </p:embeddedFont>
    <p:embeddedFont>
      <p:font typeface="Assistant Semi-Bold" charset="1" panose="00000700000000000000"/>
      <p:regular r:id="rId48"/>
    </p:embeddedFont>
    <p:embeddedFont>
      <p:font typeface="Fira Sans" charset="1" panose="020B0503050000020004"/>
      <p:regular r:id="rId49"/>
    </p:embeddedFont>
    <p:embeddedFont>
      <p:font typeface="Assistant Bold" charset="1" panose="00000800000000000000"/>
      <p:regular r:id="rId50"/>
    </p:embeddedFont>
    <p:embeddedFont>
      <p:font typeface="Assistant" charset="1" panose="00000500000000000000"/>
      <p:regular r:id="rId51"/>
    </p:embeddedFont>
    <p:embeddedFont>
      <p:font typeface="DM Sans Italics" charset="1" panose="00000000000000000000"/>
      <p:regular r:id="rId52"/>
    </p:embeddedFont>
    <p:embeddedFont>
      <p:font typeface="Fira Sans Light" charset="1" panose="020B0403050000020004"/>
      <p:regular r:id="rId53"/>
    </p:embeddedFont>
    <p:embeddedFont>
      <p:font typeface="Now Bold" charset="1" panose="00000800000000000000"/>
      <p:regular r:id="rId54"/>
    </p:embeddedFont>
    <p:embeddedFont>
      <p:font typeface="Fira Sans Medium" charset="1" panose="020B0603050000020004"/>
      <p:regular r:id="rId55"/>
    </p:embeddedFont>
    <p:embeddedFont>
      <p:font typeface="Fira Sans Semi-Bold" charset="1" panose="020B0603050000020004"/>
      <p:regular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slides/slide26.xml" Type="http://schemas.openxmlformats.org/officeDocument/2006/relationships/slide"/><Relationship Id="rId32" Target="slides/slide27.xml" Type="http://schemas.openxmlformats.org/officeDocument/2006/relationships/slide"/><Relationship Id="rId33" Target="slides/slide28.xml" Type="http://schemas.openxmlformats.org/officeDocument/2006/relationships/slide"/><Relationship Id="rId34" Target="slides/slide29.xml" Type="http://schemas.openxmlformats.org/officeDocument/2006/relationships/slide"/><Relationship Id="rId35" Target="slides/slide30.xml" Type="http://schemas.openxmlformats.org/officeDocument/2006/relationships/slide"/><Relationship Id="rId36" Target="slides/slide31.xml" Type="http://schemas.openxmlformats.org/officeDocument/2006/relationships/slide"/><Relationship Id="rId37" Target="slides/slide32.xml" Type="http://schemas.openxmlformats.org/officeDocument/2006/relationships/slide"/><Relationship Id="rId38" Target="slides/slide33.xml" Type="http://schemas.openxmlformats.org/officeDocument/2006/relationships/slide"/><Relationship Id="rId39" Target="slides/slide34.xml" Type="http://schemas.openxmlformats.org/officeDocument/2006/relationships/slide"/><Relationship Id="rId4" Target="theme/theme1.xml" Type="http://schemas.openxmlformats.org/officeDocument/2006/relationships/theme"/><Relationship Id="rId40" Target="slides/slide35.xml" Type="http://schemas.openxmlformats.org/officeDocument/2006/relationships/slide"/><Relationship Id="rId41" Target="slides/slide36.xml" Type="http://schemas.openxmlformats.org/officeDocument/2006/relationships/slide"/><Relationship Id="rId42" Target="slides/slide37.xml" Type="http://schemas.openxmlformats.org/officeDocument/2006/relationships/slide"/><Relationship Id="rId43" Target="slides/slide38.xml" Type="http://schemas.openxmlformats.org/officeDocument/2006/relationships/slide"/><Relationship Id="rId44" Target="fonts/font44.fntdata" Type="http://schemas.openxmlformats.org/officeDocument/2006/relationships/font"/><Relationship Id="rId45" Target="fonts/font45.fntdata" Type="http://schemas.openxmlformats.org/officeDocument/2006/relationships/font"/><Relationship Id="rId46" Target="fonts/font46.fntdata" Type="http://schemas.openxmlformats.org/officeDocument/2006/relationships/font"/><Relationship Id="rId47" Target="fonts/font47.fntdata" Type="http://schemas.openxmlformats.org/officeDocument/2006/relationships/font"/><Relationship Id="rId48" Target="fonts/font48.fntdata" Type="http://schemas.openxmlformats.org/officeDocument/2006/relationships/font"/><Relationship Id="rId49" Target="fonts/font49.fntdata" Type="http://schemas.openxmlformats.org/officeDocument/2006/relationships/font"/><Relationship Id="rId5" Target="tableStyles.xml" Type="http://schemas.openxmlformats.org/officeDocument/2006/relationships/tableStyles"/><Relationship Id="rId50" Target="fonts/font50.fntdata" Type="http://schemas.openxmlformats.org/officeDocument/2006/relationships/font"/><Relationship Id="rId51" Target="fonts/font51.fntdata" Type="http://schemas.openxmlformats.org/officeDocument/2006/relationships/font"/><Relationship Id="rId52" Target="fonts/font52.fntdata" Type="http://schemas.openxmlformats.org/officeDocument/2006/relationships/font"/><Relationship Id="rId53" Target="fonts/font53.fntdata" Type="http://schemas.openxmlformats.org/officeDocument/2006/relationships/font"/><Relationship Id="rId54" Target="fonts/font54.fntdata" Type="http://schemas.openxmlformats.org/officeDocument/2006/relationships/font"/><Relationship Id="rId55" Target="fonts/font55.fntdata" Type="http://schemas.openxmlformats.org/officeDocument/2006/relationships/font"/><Relationship Id="rId56" Target="fonts/font56.fntdata" Type="http://schemas.openxmlformats.org/officeDocument/2006/relationships/font"/><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png" Type="http://schemas.openxmlformats.org/officeDocument/2006/relationships/image"/><Relationship Id="rId11" Target="../media/image10.png" Type="http://schemas.openxmlformats.org/officeDocument/2006/relationships/image"/><Relationship Id="rId12" Target="../media/image11.png" Type="http://schemas.openxmlformats.org/officeDocument/2006/relationships/image"/><Relationship Id="rId13" Target="../media/image12.png" Type="http://schemas.openxmlformats.org/officeDocument/2006/relationships/image"/><Relationship Id="rId14" Target="../media/image13.png" Type="http://schemas.openxmlformats.org/officeDocument/2006/relationships/image"/><Relationship Id="rId2" Target="../media/image1.png" Type="http://schemas.openxmlformats.org/officeDocument/2006/relationships/image"/><Relationship Id="rId3" Target="../media/image2.jpe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 Id="rId6" Target="../media/image5.png" Type="http://schemas.openxmlformats.org/officeDocument/2006/relationships/image"/><Relationship Id="rId7" Target="../media/image6.png" Type="http://schemas.openxmlformats.org/officeDocument/2006/relationships/image"/><Relationship Id="rId8" Target="../media/image7.png" Type="http://schemas.openxmlformats.org/officeDocument/2006/relationships/image"/><Relationship Id="rId9" Target="../media/image8.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24.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3.png" Type="http://schemas.openxmlformats.org/officeDocument/2006/relationships/image"/><Relationship Id="rId11" Target="../media/image34.svg" Type="http://schemas.openxmlformats.org/officeDocument/2006/relationships/image"/><Relationship Id="rId12" Target="../media/image35.png" Type="http://schemas.openxmlformats.org/officeDocument/2006/relationships/image"/><Relationship Id="rId13" Target="../media/image36.svg" Type="http://schemas.openxmlformats.org/officeDocument/2006/relationships/image"/><Relationship Id="rId2" Target="../media/image25.png" Type="http://schemas.openxmlformats.org/officeDocument/2006/relationships/image"/><Relationship Id="rId3" Target="../media/image26.svg" Type="http://schemas.openxmlformats.org/officeDocument/2006/relationships/image"/><Relationship Id="rId4" Target="../media/image27.png" Type="http://schemas.openxmlformats.org/officeDocument/2006/relationships/image"/><Relationship Id="rId5" Target="../media/image28.svg" Type="http://schemas.openxmlformats.org/officeDocument/2006/relationships/image"/><Relationship Id="rId6" Target="../media/image29.png" Type="http://schemas.openxmlformats.org/officeDocument/2006/relationships/image"/><Relationship Id="rId7" Target="../media/image30.svg" Type="http://schemas.openxmlformats.org/officeDocument/2006/relationships/image"/><Relationship Id="rId8" Target="../media/image31.png" Type="http://schemas.openxmlformats.org/officeDocument/2006/relationships/image"/><Relationship Id="rId9" Target="../media/image32.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5.png" Type="http://schemas.openxmlformats.org/officeDocument/2006/relationships/image"/><Relationship Id="rId2" Target="../media/image37.png" Type="http://schemas.openxmlformats.org/officeDocument/2006/relationships/image"/><Relationship Id="rId3" Target="../media/image38.png" Type="http://schemas.openxmlformats.org/officeDocument/2006/relationships/image"/><Relationship Id="rId4" Target="../media/image39.svg" Type="http://schemas.openxmlformats.org/officeDocument/2006/relationships/image"/><Relationship Id="rId5" Target="../media/image40.png" Type="http://schemas.openxmlformats.org/officeDocument/2006/relationships/image"/><Relationship Id="rId6" Target="../media/image41.png" Type="http://schemas.openxmlformats.org/officeDocument/2006/relationships/image"/><Relationship Id="rId7" Target="../media/image42.svg" Type="http://schemas.openxmlformats.org/officeDocument/2006/relationships/image"/><Relationship Id="rId8" Target="../media/image43.png" Type="http://schemas.openxmlformats.org/officeDocument/2006/relationships/image"/><Relationship Id="rId9" Target="../media/image44.sv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6.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7.png" Type="http://schemas.openxmlformats.org/officeDocument/2006/relationships/image"/><Relationship Id="rId5" Target="../media/image48.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7.png" Type="http://schemas.openxmlformats.org/officeDocument/2006/relationships/image"/><Relationship Id="rId5" Target="../media/image48.sv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49.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0.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51.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2.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3.pn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4.pn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5.png" Type="http://schemas.openxmlformats.org/officeDocument/2006/relationships/image"/><Relationship Id="rId5" Target="../media/image56.sv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7.png" Type="http://schemas.openxmlformats.org/officeDocument/2006/relationships/image"/><Relationship Id="rId5" Target="../media/image58.svg" Type="http://schemas.openxmlformats.org/officeDocument/2006/relationships/image"/></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59.png" Type="http://schemas.openxmlformats.org/officeDocument/2006/relationships/image"/><Relationship Id="rId5" Target="../media/image60.sv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61.png" Type="http://schemas.openxmlformats.org/officeDocument/2006/relationships/image"/><Relationship Id="rId4" Target="../media/image62.png" Type="http://schemas.openxmlformats.org/officeDocument/2006/relationships/image"/><Relationship Id="rId5" Target="../media/image63.pn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4.png" Type="http://schemas.openxmlformats.org/officeDocument/2006/relationships/image"/><Relationship Id="rId3" Target="https://youtu.be/zu_WtBrmScs" TargetMode="External" Type="http://schemas.openxmlformats.org/officeDocument/2006/relationships/hyperlink"/><Relationship Id="rId4" Target="../media/image65.png" Type="http://schemas.openxmlformats.org/officeDocument/2006/relationships/image"/><Relationship Id="rId5" Target="https://youtu.be/zu_WtBrmScs" TargetMode="External" Type="http://schemas.openxmlformats.org/officeDocument/2006/relationships/hyperlink"/><Relationship Id="rId6" Target="../media/image66.png" Type="http://schemas.openxmlformats.org/officeDocument/2006/relationships/image"/><Relationship Id="rId7" Target="../media/image67.svg" Type="http://schemas.openxmlformats.org/officeDocument/2006/relationships/image"/><Relationship Id="rId8" Target="https://youtu.be/zu_WtBrmScs" TargetMode="External" Type="http://schemas.openxmlformats.org/officeDocument/2006/relationships/hyperlink"/></Relationships>
</file>

<file path=ppt/slides/_rels/slide3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3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6.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17.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18.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1.png" Type="http://schemas.openxmlformats.org/officeDocument/2006/relationships/image"/><Relationship Id="rId3" Target="../media/image22.png" Type="http://schemas.openxmlformats.org/officeDocument/2006/relationships/image"/><Relationship Id="rId4" Target="../media/image23.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300784" y="-445005"/>
            <a:ext cx="5546693" cy="11382397"/>
            <a:chOff x="0" y="0"/>
            <a:chExt cx="1460857" cy="2997833"/>
          </a:xfrm>
        </p:grpSpPr>
        <p:sp>
          <p:nvSpPr>
            <p:cNvPr name="Freeform 3" id="3"/>
            <p:cNvSpPr/>
            <p:nvPr/>
          </p:nvSpPr>
          <p:spPr>
            <a:xfrm flipH="false" flipV="false" rot="0">
              <a:off x="0" y="0"/>
              <a:ext cx="1460857" cy="2997833"/>
            </a:xfrm>
            <a:custGeom>
              <a:avLst/>
              <a:gdLst/>
              <a:ahLst/>
              <a:cxnLst/>
              <a:rect r="r" b="b" t="t" l="l"/>
              <a:pathLst>
                <a:path h="2997833" w="1460857">
                  <a:moveTo>
                    <a:pt x="0" y="0"/>
                  </a:moveTo>
                  <a:lnTo>
                    <a:pt x="1460857" y="0"/>
                  </a:lnTo>
                  <a:lnTo>
                    <a:pt x="1460857" y="2997833"/>
                  </a:lnTo>
                  <a:lnTo>
                    <a:pt x="0" y="2997833"/>
                  </a:lnTo>
                  <a:close/>
                </a:path>
              </a:pathLst>
            </a:custGeom>
            <a:solidFill>
              <a:srgbClr val="5D489D"/>
            </a:solidFill>
          </p:spPr>
        </p:sp>
        <p:sp>
          <p:nvSpPr>
            <p:cNvPr name="TextBox 4" id="4"/>
            <p:cNvSpPr txBox="true"/>
            <p:nvPr/>
          </p:nvSpPr>
          <p:spPr>
            <a:xfrm>
              <a:off x="0" y="-38100"/>
              <a:ext cx="1460857" cy="3035933"/>
            </a:xfrm>
            <a:prstGeom prst="rect">
              <a:avLst/>
            </a:prstGeom>
          </p:spPr>
          <p:txBody>
            <a:bodyPr anchor="ctr" rtlCol="false" tIns="50800" lIns="50800" bIns="50800" rIns="50800"/>
            <a:lstStyle/>
            <a:p>
              <a:pPr algn="ctr">
                <a:lnSpc>
                  <a:spcPts val="2330"/>
                </a:lnSpc>
              </a:pPr>
            </a:p>
          </p:txBody>
        </p:sp>
      </p:grpSp>
      <p:grpSp>
        <p:nvGrpSpPr>
          <p:cNvPr name="Group 5" id="5"/>
          <p:cNvGrpSpPr/>
          <p:nvPr/>
        </p:nvGrpSpPr>
        <p:grpSpPr>
          <a:xfrm rot="0">
            <a:off x="13776404" y="-2783373"/>
            <a:ext cx="4827839" cy="6498796"/>
            <a:chOff x="0" y="0"/>
            <a:chExt cx="1271530" cy="1711617"/>
          </a:xfrm>
        </p:grpSpPr>
        <p:sp>
          <p:nvSpPr>
            <p:cNvPr name="Freeform 6" id="6"/>
            <p:cNvSpPr/>
            <p:nvPr/>
          </p:nvSpPr>
          <p:spPr>
            <a:xfrm flipH="false" flipV="false" rot="0">
              <a:off x="0" y="0"/>
              <a:ext cx="1271530" cy="1711617"/>
            </a:xfrm>
            <a:custGeom>
              <a:avLst/>
              <a:gdLst/>
              <a:ahLst/>
              <a:cxnLst/>
              <a:rect r="r" b="b" t="t" l="l"/>
              <a:pathLst>
                <a:path h="1711617" w="1271530">
                  <a:moveTo>
                    <a:pt x="0" y="0"/>
                  </a:moveTo>
                  <a:lnTo>
                    <a:pt x="1271530" y="0"/>
                  </a:lnTo>
                  <a:lnTo>
                    <a:pt x="1271530" y="1711617"/>
                  </a:lnTo>
                  <a:lnTo>
                    <a:pt x="0" y="1711617"/>
                  </a:lnTo>
                  <a:close/>
                </a:path>
              </a:pathLst>
            </a:custGeom>
            <a:solidFill>
              <a:srgbClr val="65BAE1"/>
            </a:solidFill>
          </p:spPr>
        </p:sp>
        <p:sp>
          <p:nvSpPr>
            <p:cNvPr name="TextBox 7" id="7"/>
            <p:cNvSpPr txBox="true"/>
            <p:nvPr/>
          </p:nvSpPr>
          <p:spPr>
            <a:xfrm>
              <a:off x="0" y="-38100"/>
              <a:ext cx="1271530" cy="1749717"/>
            </a:xfrm>
            <a:prstGeom prst="rect">
              <a:avLst/>
            </a:prstGeom>
          </p:spPr>
          <p:txBody>
            <a:bodyPr anchor="ctr" rtlCol="false" tIns="50800" lIns="50800" bIns="50800" rIns="50800"/>
            <a:lstStyle/>
            <a:p>
              <a:pPr algn="ctr">
                <a:lnSpc>
                  <a:spcPts val="2330"/>
                </a:lnSpc>
              </a:pPr>
            </a:p>
          </p:txBody>
        </p:sp>
      </p:grpSp>
      <p:sp>
        <p:nvSpPr>
          <p:cNvPr name="Freeform 8" id="8"/>
          <p:cNvSpPr/>
          <p:nvPr/>
        </p:nvSpPr>
        <p:spPr>
          <a:xfrm flipH="false" flipV="false" rot="0">
            <a:off x="2389481" y="754877"/>
            <a:ext cx="15370008" cy="9042997"/>
          </a:xfrm>
          <a:custGeom>
            <a:avLst/>
            <a:gdLst/>
            <a:ahLst/>
            <a:cxnLst/>
            <a:rect r="r" b="b" t="t" l="l"/>
            <a:pathLst>
              <a:path h="9042997" w="15370008">
                <a:moveTo>
                  <a:pt x="0" y="0"/>
                </a:moveTo>
                <a:lnTo>
                  <a:pt x="15370009" y="0"/>
                </a:lnTo>
                <a:lnTo>
                  <a:pt x="15370009" y="9042997"/>
                </a:lnTo>
                <a:lnTo>
                  <a:pt x="0" y="9042997"/>
                </a:lnTo>
                <a:lnTo>
                  <a:pt x="0" y="0"/>
                </a:lnTo>
                <a:close/>
              </a:path>
            </a:pathLst>
          </a:custGeom>
          <a:blipFill>
            <a:blip r:embed="rId2"/>
            <a:stretch>
              <a:fillRect l="0" t="0" r="0" b="0"/>
            </a:stretch>
          </a:blipFill>
        </p:spPr>
      </p:sp>
      <p:grpSp>
        <p:nvGrpSpPr>
          <p:cNvPr name="Group 9" id="9"/>
          <p:cNvGrpSpPr/>
          <p:nvPr/>
        </p:nvGrpSpPr>
        <p:grpSpPr>
          <a:xfrm rot="0">
            <a:off x="1028700" y="1028700"/>
            <a:ext cx="16230600" cy="8229600"/>
            <a:chOff x="0" y="0"/>
            <a:chExt cx="4274726" cy="2167467"/>
          </a:xfrm>
        </p:grpSpPr>
        <p:sp>
          <p:nvSpPr>
            <p:cNvPr name="Freeform 10" id="10"/>
            <p:cNvSpPr/>
            <p:nvPr/>
          </p:nvSpPr>
          <p:spPr>
            <a:xfrm flipH="false" flipV="false" rot="0">
              <a:off x="0" y="0"/>
              <a:ext cx="4274726" cy="2167467"/>
            </a:xfrm>
            <a:custGeom>
              <a:avLst/>
              <a:gdLst/>
              <a:ahLst/>
              <a:cxnLst/>
              <a:rect r="r" b="b" t="t" l="l"/>
              <a:pathLst>
                <a:path h="2167467" w="4274726">
                  <a:moveTo>
                    <a:pt x="0" y="0"/>
                  </a:moveTo>
                  <a:lnTo>
                    <a:pt x="4274726" y="0"/>
                  </a:lnTo>
                  <a:lnTo>
                    <a:pt x="4274726" y="2167467"/>
                  </a:lnTo>
                  <a:lnTo>
                    <a:pt x="0" y="2167467"/>
                  </a:lnTo>
                  <a:close/>
                </a:path>
              </a:pathLst>
            </a:custGeom>
            <a:solidFill>
              <a:srgbClr val="FFFFFF"/>
            </a:solidFill>
          </p:spPr>
        </p:sp>
        <p:sp>
          <p:nvSpPr>
            <p:cNvPr name="TextBox 11" id="11"/>
            <p:cNvSpPr txBox="true"/>
            <p:nvPr/>
          </p:nvSpPr>
          <p:spPr>
            <a:xfrm>
              <a:off x="0" y="-38100"/>
              <a:ext cx="4274726" cy="2205567"/>
            </a:xfrm>
            <a:prstGeom prst="rect">
              <a:avLst/>
            </a:prstGeom>
          </p:spPr>
          <p:txBody>
            <a:bodyPr anchor="ctr" rtlCol="false" tIns="50800" lIns="50800" bIns="50800" rIns="50800"/>
            <a:lstStyle/>
            <a:p>
              <a:pPr algn="ctr">
                <a:lnSpc>
                  <a:spcPts val="2330"/>
                </a:lnSpc>
              </a:pPr>
            </a:p>
          </p:txBody>
        </p:sp>
      </p:grpSp>
      <p:sp>
        <p:nvSpPr>
          <p:cNvPr name="TextBox 12" id="12"/>
          <p:cNvSpPr txBox="true"/>
          <p:nvPr/>
        </p:nvSpPr>
        <p:spPr>
          <a:xfrm rot="0">
            <a:off x="7208889" y="3550691"/>
            <a:ext cx="9419438" cy="2703439"/>
          </a:xfrm>
          <a:prstGeom prst="rect">
            <a:avLst/>
          </a:prstGeom>
        </p:spPr>
        <p:txBody>
          <a:bodyPr anchor="t" rtlCol="false" tIns="0" lIns="0" bIns="0" rIns="0">
            <a:spAutoFit/>
          </a:bodyPr>
          <a:lstStyle/>
          <a:p>
            <a:pPr algn="l">
              <a:lnSpc>
                <a:spcPts val="10657"/>
              </a:lnSpc>
            </a:pPr>
            <a:r>
              <a:rPr lang="en-US" sz="8807">
                <a:solidFill>
                  <a:srgbClr val="014575"/>
                </a:solidFill>
                <a:latin typeface="League Spartan"/>
              </a:rPr>
              <a:t>Fentanyl &amp; Counterfeit Pills</a:t>
            </a:r>
          </a:p>
        </p:txBody>
      </p:sp>
      <p:grpSp>
        <p:nvGrpSpPr>
          <p:cNvPr name="Group 13" id="13"/>
          <p:cNvGrpSpPr/>
          <p:nvPr/>
        </p:nvGrpSpPr>
        <p:grpSpPr>
          <a:xfrm rot="0">
            <a:off x="7239537" y="6607060"/>
            <a:ext cx="10038813" cy="727862"/>
            <a:chOff x="0" y="0"/>
            <a:chExt cx="2643967" cy="191700"/>
          </a:xfrm>
        </p:grpSpPr>
        <p:sp>
          <p:nvSpPr>
            <p:cNvPr name="Freeform 14" id="14"/>
            <p:cNvSpPr/>
            <p:nvPr/>
          </p:nvSpPr>
          <p:spPr>
            <a:xfrm flipH="false" flipV="false" rot="0">
              <a:off x="0" y="0"/>
              <a:ext cx="2643967" cy="191700"/>
            </a:xfrm>
            <a:custGeom>
              <a:avLst/>
              <a:gdLst/>
              <a:ahLst/>
              <a:cxnLst/>
              <a:rect r="r" b="b" t="t" l="l"/>
              <a:pathLst>
                <a:path h="191700" w="2643967">
                  <a:moveTo>
                    <a:pt x="0" y="0"/>
                  </a:moveTo>
                  <a:lnTo>
                    <a:pt x="2643967" y="0"/>
                  </a:lnTo>
                  <a:lnTo>
                    <a:pt x="2643967" y="191700"/>
                  </a:lnTo>
                  <a:lnTo>
                    <a:pt x="0" y="191700"/>
                  </a:lnTo>
                  <a:close/>
                </a:path>
              </a:pathLst>
            </a:custGeom>
            <a:solidFill>
              <a:srgbClr val="4B90B8"/>
            </a:solidFill>
          </p:spPr>
        </p:sp>
        <p:sp>
          <p:nvSpPr>
            <p:cNvPr name="TextBox 15" id="15"/>
            <p:cNvSpPr txBox="true"/>
            <p:nvPr/>
          </p:nvSpPr>
          <p:spPr>
            <a:xfrm>
              <a:off x="0" y="-38100"/>
              <a:ext cx="2643967" cy="229800"/>
            </a:xfrm>
            <a:prstGeom prst="rect">
              <a:avLst/>
            </a:prstGeom>
          </p:spPr>
          <p:txBody>
            <a:bodyPr anchor="ctr" rtlCol="false" tIns="50800" lIns="50800" bIns="50800" rIns="50800"/>
            <a:lstStyle/>
            <a:p>
              <a:pPr algn="ctr">
                <a:lnSpc>
                  <a:spcPts val="2659"/>
                </a:lnSpc>
              </a:pPr>
            </a:p>
          </p:txBody>
        </p:sp>
      </p:grpSp>
      <p:grpSp>
        <p:nvGrpSpPr>
          <p:cNvPr name="Group 16" id="16"/>
          <p:cNvGrpSpPr/>
          <p:nvPr/>
        </p:nvGrpSpPr>
        <p:grpSpPr>
          <a:xfrm rot="0">
            <a:off x="1198133" y="1246542"/>
            <a:ext cx="5033578" cy="7793915"/>
            <a:chOff x="0" y="0"/>
            <a:chExt cx="6711437" cy="10391887"/>
          </a:xfrm>
        </p:grpSpPr>
        <p:pic>
          <p:nvPicPr>
            <p:cNvPr name="Picture 17" id="17"/>
            <p:cNvPicPr>
              <a:picLocks noChangeAspect="true"/>
            </p:cNvPicPr>
            <p:nvPr/>
          </p:nvPicPr>
          <p:blipFill>
            <a:blip r:embed="rId3"/>
            <a:srcRect l="10191" t="0" r="54287" b="0"/>
            <a:stretch>
              <a:fillRect/>
            </a:stretch>
          </p:blipFill>
          <p:spPr>
            <a:xfrm flipH="false" flipV="false">
              <a:off x="0" y="0"/>
              <a:ext cx="6711437" cy="10391887"/>
            </a:xfrm>
            <a:prstGeom prst="rect">
              <a:avLst/>
            </a:prstGeom>
          </p:spPr>
        </p:pic>
      </p:grpSp>
      <p:sp>
        <p:nvSpPr>
          <p:cNvPr name="Freeform 18" id="18"/>
          <p:cNvSpPr/>
          <p:nvPr/>
        </p:nvSpPr>
        <p:spPr>
          <a:xfrm flipH="false" flipV="false" rot="0">
            <a:off x="15165521" y="8115994"/>
            <a:ext cx="1024802" cy="256200"/>
          </a:xfrm>
          <a:custGeom>
            <a:avLst/>
            <a:gdLst/>
            <a:ahLst/>
            <a:cxnLst/>
            <a:rect r="r" b="b" t="t" l="l"/>
            <a:pathLst>
              <a:path h="256200" w="1024802">
                <a:moveTo>
                  <a:pt x="0" y="0"/>
                </a:moveTo>
                <a:lnTo>
                  <a:pt x="1024802" y="0"/>
                </a:lnTo>
                <a:lnTo>
                  <a:pt x="1024802" y="256201"/>
                </a:lnTo>
                <a:lnTo>
                  <a:pt x="0" y="2562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239537" y="8041696"/>
            <a:ext cx="4768450" cy="406703"/>
          </a:xfrm>
          <a:prstGeom prst="rect">
            <a:avLst/>
          </a:prstGeom>
        </p:spPr>
        <p:txBody>
          <a:bodyPr anchor="t" rtlCol="false" tIns="0" lIns="0" bIns="0" rIns="0">
            <a:spAutoFit/>
          </a:bodyPr>
          <a:lstStyle/>
          <a:p>
            <a:pPr algn="l">
              <a:lnSpc>
                <a:spcPts val="3308"/>
              </a:lnSpc>
            </a:pPr>
            <a:r>
              <a:rPr lang="en-US" sz="2363">
                <a:solidFill>
                  <a:srgbClr val="014575"/>
                </a:solidFill>
                <a:latin typeface="DM Sans"/>
              </a:rPr>
              <a:t>Community Prevention Toolkit</a:t>
            </a:r>
          </a:p>
        </p:txBody>
      </p:sp>
      <p:sp>
        <p:nvSpPr>
          <p:cNvPr name="Freeform 20" id="20"/>
          <p:cNvSpPr/>
          <p:nvPr/>
        </p:nvSpPr>
        <p:spPr>
          <a:xfrm flipH="false" flipV="false" rot="0">
            <a:off x="13360867" y="1972317"/>
            <a:ext cx="762168" cy="671642"/>
          </a:xfrm>
          <a:custGeom>
            <a:avLst/>
            <a:gdLst/>
            <a:ahLst/>
            <a:cxnLst/>
            <a:rect r="r" b="b" t="t" l="l"/>
            <a:pathLst>
              <a:path h="671642" w="762168">
                <a:moveTo>
                  <a:pt x="0" y="0"/>
                </a:moveTo>
                <a:lnTo>
                  <a:pt x="762167" y="0"/>
                </a:lnTo>
                <a:lnTo>
                  <a:pt x="762167" y="671642"/>
                </a:lnTo>
                <a:lnTo>
                  <a:pt x="0" y="671642"/>
                </a:lnTo>
                <a:lnTo>
                  <a:pt x="0" y="0"/>
                </a:lnTo>
                <a:close/>
              </a:path>
            </a:pathLst>
          </a:custGeom>
          <a:blipFill>
            <a:blip r:embed="rId6"/>
            <a:stretch>
              <a:fillRect l="0" t="-34756" r="0" b="-6950"/>
            </a:stretch>
          </a:blipFill>
        </p:spPr>
      </p:sp>
      <p:sp>
        <p:nvSpPr>
          <p:cNvPr name="Freeform 21" id="21"/>
          <p:cNvSpPr/>
          <p:nvPr/>
        </p:nvSpPr>
        <p:spPr>
          <a:xfrm flipH="false" flipV="false" rot="0">
            <a:off x="14342109" y="2028419"/>
            <a:ext cx="850587" cy="696418"/>
          </a:xfrm>
          <a:custGeom>
            <a:avLst/>
            <a:gdLst/>
            <a:ahLst/>
            <a:cxnLst/>
            <a:rect r="r" b="b" t="t" l="l"/>
            <a:pathLst>
              <a:path h="696418" w="850587">
                <a:moveTo>
                  <a:pt x="0" y="0"/>
                </a:moveTo>
                <a:lnTo>
                  <a:pt x="850587" y="0"/>
                </a:lnTo>
                <a:lnTo>
                  <a:pt x="850587" y="696418"/>
                </a:lnTo>
                <a:lnTo>
                  <a:pt x="0" y="696418"/>
                </a:lnTo>
                <a:lnTo>
                  <a:pt x="0" y="0"/>
                </a:lnTo>
                <a:close/>
              </a:path>
            </a:pathLst>
          </a:custGeom>
          <a:blipFill>
            <a:blip r:embed="rId7"/>
            <a:stretch>
              <a:fillRect l="0" t="0" r="0" b="0"/>
            </a:stretch>
          </a:blipFill>
        </p:spPr>
      </p:sp>
      <p:sp>
        <p:nvSpPr>
          <p:cNvPr name="Freeform 22" id="22"/>
          <p:cNvSpPr/>
          <p:nvPr/>
        </p:nvSpPr>
        <p:spPr>
          <a:xfrm flipH="false" flipV="false" rot="0">
            <a:off x="10714448" y="1961028"/>
            <a:ext cx="739033" cy="739033"/>
          </a:xfrm>
          <a:custGeom>
            <a:avLst/>
            <a:gdLst/>
            <a:ahLst/>
            <a:cxnLst/>
            <a:rect r="r" b="b" t="t" l="l"/>
            <a:pathLst>
              <a:path h="739033" w="739033">
                <a:moveTo>
                  <a:pt x="0" y="0"/>
                </a:moveTo>
                <a:lnTo>
                  <a:pt x="739033" y="0"/>
                </a:lnTo>
                <a:lnTo>
                  <a:pt x="739033" y="739033"/>
                </a:lnTo>
                <a:lnTo>
                  <a:pt x="0" y="739033"/>
                </a:lnTo>
                <a:lnTo>
                  <a:pt x="0" y="0"/>
                </a:lnTo>
                <a:close/>
              </a:path>
            </a:pathLst>
          </a:custGeom>
          <a:blipFill>
            <a:blip r:embed="rId8"/>
            <a:stretch>
              <a:fillRect l="0" t="0" r="0" b="0"/>
            </a:stretch>
          </a:blipFill>
        </p:spPr>
      </p:sp>
      <p:sp>
        <p:nvSpPr>
          <p:cNvPr name="Freeform 23" id="23"/>
          <p:cNvSpPr/>
          <p:nvPr/>
        </p:nvSpPr>
        <p:spPr>
          <a:xfrm flipH="false" flipV="false" rot="0">
            <a:off x="16330125" y="1950684"/>
            <a:ext cx="596404" cy="805479"/>
          </a:xfrm>
          <a:custGeom>
            <a:avLst/>
            <a:gdLst/>
            <a:ahLst/>
            <a:cxnLst/>
            <a:rect r="r" b="b" t="t" l="l"/>
            <a:pathLst>
              <a:path h="805479" w="596404">
                <a:moveTo>
                  <a:pt x="0" y="0"/>
                </a:moveTo>
                <a:lnTo>
                  <a:pt x="596404" y="0"/>
                </a:lnTo>
                <a:lnTo>
                  <a:pt x="596404" y="805479"/>
                </a:lnTo>
                <a:lnTo>
                  <a:pt x="0" y="805479"/>
                </a:lnTo>
                <a:lnTo>
                  <a:pt x="0" y="0"/>
                </a:lnTo>
                <a:close/>
              </a:path>
            </a:pathLst>
          </a:custGeom>
          <a:blipFill>
            <a:blip r:embed="rId9"/>
            <a:stretch>
              <a:fillRect l="0" t="0" r="-239052" b="0"/>
            </a:stretch>
          </a:blipFill>
        </p:spPr>
      </p:sp>
      <p:sp>
        <p:nvSpPr>
          <p:cNvPr name="Freeform 24" id="24"/>
          <p:cNvSpPr/>
          <p:nvPr/>
        </p:nvSpPr>
        <p:spPr>
          <a:xfrm flipH="false" flipV="false" rot="0">
            <a:off x="15411771" y="1916215"/>
            <a:ext cx="700548" cy="783846"/>
          </a:xfrm>
          <a:custGeom>
            <a:avLst/>
            <a:gdLst/>
            <a:ahLst/>
            <a:cxnLst/>
            <a:rect r="r" b="b" t="t" l="l"/>
            <a:pathLst>
              <a:path h="783846" w="700548">
                <a:moveTo>
                  <a:pt x="0" y="0"/>
                </a:moveTo>
                <a:lnTo>
                  <a:pt x="700549" y="0"/>
                </a:lnTo>
                <a:lnTo>
                  <a:pt x="700549" y="783846"/>
                </a:lnTo>
                <a:lnTo>
                  <a:pt x="0" y="783846"/>
                </a:lnTo>
                <a:lnTo>
                  <a:pt x="0" y="0"/>
                </a:lnTo>
                <a:close/>
              </a:path>
            </a:pathLst>
          </a:custGeom>
          <a:blipFill>
            <a:blip r:embed="rId10"/>
            <a:stretch>
              <a:fillRect l="-30731" t="-19326" r="-25064" b="-19913"/>
            </a:stretch>
          </a:blipFill>
        </p:spPr>
      </p:sp>
      <p:sp>
        <p:nvSpPr>
          <p:cNvPr name="Freeform 25" id="25"/>
          <p:cNvSpPr/>
          <p:nvPr/>
        </p:nvSpPr>
        <p:spPr>
          <a:xfrm flipH="false" flipV="false" rot="0">
            <a:off x="7181132" y="2144592"/>
            <a:ext cx="1479842" cy="507480"/>
          </a:xfrm>
          <a:custGeom>
            <a:avLst/>
            <a:gdLst/>
            <a:ahLst/>
            <a:cxnLst/>
            <a:rect r="r" b="b" t="t" l="l"/>
            <a:pathLst>
              <a:path h="507480" w="1479842">
                <a:moveTo>
                  <a:pt x="0" y="0"/>
                </a:moveTo>
                <a:lnTo>
                  <a:pt x="1479842" y="0"/>
                </a:lnTo>
                <a:lnTo>
                  <a:pt x="1479842" y="507481"/>
                </a:lnTo>
                <a:lnTo>
                  <a:pt x="0" y="507481"/>
                </a:lnTo>
                <a:lnTo>
                  <a:pt x="0" y="0"/>
                </a:lnTo>
                <a:close/>
              </a:path>
            </a:pathLst>
          </a:custGeom>
          <a:blipFill>
            <a:blip r:embed="rId11"/>
            <a:stretch>
              <a:fillRect l="0" t="0" r="0" b="0"/>
            </a:stretch>
          </a:blipFill>
        </p:spPr>
      </p:sp>
      <p:sp>
        <p:nvSpPr>
          <p:cNvPr name="Freeform 26" id="26"/>
          <p:cNvSpPr/>
          <p:nvPr/>
        </p:nvSpPr>
        <p:spPr>
          <a:xfrm flipH="false" flipV="false" rot="0">
            <a:off x="12363204" y="1898346"/>
            <a:ext cx="893403" cy="835424"/>
          </a:xfrm>
          <a:custGeom>
            <a:avLst/>
            <a:gdLst/>
            <a:ahLst/>
            <a:cxnLst/>
            <a:rect r="r" b="b" t="t" l="l"/>
            <a:pathLst>
              <a:path h="835424" w="893403">
                <a:moveTo>
                  <a:pt x="0" y="0"/>
                </a:moveTo>
                <a:lnTo>
                  <a:pt x="893403" y="0"/>
                </a:lnTo>
                <a:lnTo>
                  <a:pt x="893403" y="835423"/>
                </a:lnTo>
                <a:lnTo>
                  <a:pt x="0" y="835423"/>
                </a:lnTo>
                <a:lnTo>
                  <a:pt x="0" y="0"/>
                </a:lnTo>
                <a:close/>
              </a:path>
            </a:pathLst>
          </a:custGeom>
          <a:blipFill>
            <a:blip r:embed="rId12"/>
            <a:stretch>
              <a:fillRect l="0" t="0" r="0" b="0"/>
            </a:stretch>
          </a:blipFill>
        </p:spPr>
      </p:sp>
      <p:sp>
        <p:nvSpPr>
          <p:cNvPr name="Freeform 27" id="27"/>
          <p:cNvSpPr/>
          <p:nvPr/>
        </p:nvSpPr>
        <p:spPr>
          <a:xfrm flipH="false" flipV="false" rot="0">
            <a:off x="8883849" y="2059227"/>
            <a:ext cx="1725824" cy="542635"/>
          </a:xfrm>
          <a:custGeom>
            <a:avLst/>
            <a:gdLst/>
            <a:ahLst/>
            <a:cxnLst/>
            <a:rect r="r" b="b" t="t" l="l"/>
            <a:pathLst>
              <a:path h="542635" w="1725824">
                <a:moveTo>
                  <a:pt x="0" y="0"/>
                </a:moveTo>
                <a:lnTo>
                  <a:pt x="1725824" y="0"/>
                </a:lnTo>
                <a:lnTo>
                  <a:pt x="1725824" y="542635"/>
                </a:lnTo>
                <a:lnTo>
                  <a:pt x="0" y="542635"/>
                </a:lnTo>
                <a:lnTo>
                  <a:pt x="0" y="0"/>
                </a:lnTo>
                <a:close/>
              </a:path>
            </a:pathLst>
          </a:custGeom>
          <a:blipFill>
            <a:blip r:embed="rId13"/>
            <a:stretch>
              <a:fillRect l="0" t="0" r="0" b="0"/>
            </a:stretch>
          </a:blipFill>
        </p:spPr>
      </p:sp>
      <p:sp>
        <p:nvSpPr>
          <p:cNvPr name="Freeform 28" id="28"/>
          <p:cNvSpPr/>
          <p:nvPr/>
        </p:nvSpPr>
        <p:spPr>
          <a:xfrm flipH="false" flipV="false" rot="0">
            <a:off x="11691361" y="1950684"/>
            <a:ext cx="567067" cy="812300"/>
          </a:xfrm>
          <a:custGeom>
            <a:avLst/>
            <a:gdLst/>
            <a:ahLst/>
            <a:cxnLst/>
            <a:rect r="r" b="b" t="t" l="l"/>
            <a:pathLst>
              <a:path h="812300" w="567067">
                <a:moveTo>
                  <a:pt x="0" y="0"/>
                </a:moveTo>
                <a:lnTo>
                  <a:pt x="567068" y="0"/>
                </a:lnTo>
                <a:lnTo>
                  <a:pt x="567068" y="812300"/>
                </a:lnTo>
                <a:lnTo>
                  <a:pt x="0" y="812300"/>
                </a:lnTo>
                <a:lnTo>
                  <a:pt x="0" y="0"/>
                </a:lnTo>
                <a:close/>
              </a:path>
            </a:pathLst>
          </a:custGeom>
          <a:blipFill>
            <a:blip r:embed="rId14"/>
            <a:stretch>
              <a:fillRect l="0" t="0"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798808"/>
            <a:chOff x="0" y="0"/>
            <a:chExt cx="7960707" cy="6398411"/>
          </a:xfrm>
        </p:grpSpPr>
        <p:pic>
          <p:nvPicPr>
            <p:cNvPr name="Picture 11" id="11"/>
            <p:cNvPicPr>
              <a:picLocks noChangeAspect="true"/>
            </p:cNvPicPr>
            <p:nvPr/>
          </p:nvPicPr>
          <p:blipFill>
            <a:blip r:embed="rId5"/>
            <a:srcRect l="10031" t="0" r="10031" b="0"/>
            <a:stretch>
              <a:fillRect/>
            </a:stretch>
          </p:blipFill>
          <p:spPr>
            <a:xfrm flipH="false" flipV="false">
              <a:off x="0" y="0"/>
              <a:ext cx="7960707" cy="6398411"/>
            </a:xfrm>
            <a:prstGeom prst="rect">
              <a:avLst/>
            </a:prstGeom>
          </p:spPr>
        </p:pic>
      </p:grpSp>
      <p:sp>
        <p:nvSpPr>
          <p:cNvPr name="TextBox 12" id="12"/>
          <p:cNvSpPr txBox="true"/>
          <p:nvPr/>
        </p:nvSpPr>
        <p:spPr>
          <a:xfrm rot="0">
            <a:off x="1008346" y="2846044"/>
            <a:ext cx="9769901" cy="5619750"/>
          </a:xfrm>
          <a:prstGeom prst="rect">
            <a:avLst/>
          </a:prstGeom>
        </p:spPr>
        <p:txBody>
          <a:bodyPr anchor="t" rtlCol="false" tIns="0" lIns="0" bIns="0" rIns="0">
            <a:spAutoFit/>
          </a:bodyPr>
          <a:lstStyle/>
          <a:p>
            <a:pPr algn="l" marL="518158" indent="-259079" lvl="1">
              <a:lnSpc>
                <a:spcPts val="4079"/>
              </a:lnSpc>
              <a:buFont typeface="Arial"/>
              <a:buChar char="•"/>
            </a:pPr>
            <a:r>
              <a:rPr lang="en-US" sz="2399">
                <a:solidFill>
                  <a:srgbClr val="FFFFFF"/>
                </a:solidFill>
                <a:latin typeface="DM Sans"/>
              </a:rPr>
              <a:t>Opioids include, but are not limited to, medications prescribed by doctors to treat pain.</a:t>
            </a:r>
          </a:p>
          <a:p>
            <a:pPr algn="l" marL="518158" indent="-259079" lvl="1">
              <a:lnSpc>
                <a:spcPts val="4079"/>
              </a:lnSpc>
              <a:buFont typeface="Arial"/>
              <a:buChar char="•"/>
            </a:pPr>
            <a:r>
              <a:rPr lang="en-US" sz="2399">
                <a:solidFill>
                  <a:srgbClr val="FFFFFF"/>
                </a:solidFill>
                <a:latin typeface="DM Sans"/>
              </a:rPr>
              <a:t>Opioids might also be taken or used to get high.</a:t>
            </a:r>
          </a:p>
          <a:p>
            <a:pPr algn="l" marL="518158" indent="-259079" lvl="1">
              <a:lnSpc>
                <a:spcPts val="4079"/>
              </a:lnSpc>
              <a:buFont typeface="Arial"/>
              <a:buChar char="•"/>
            </a:pPr>
            <a:r>
              <a:rPr lang="en-US" sz="2399">
                <a:solidFill>
                  <a:srgbClr val="FFFFFF"/>
                </a:solidFill>
                <a:latin typeface="DM Sans"/>
              </a:rPr>
              <a:t>Examples of opioids:</a:t>
            </a:r>
          </a:p>
          <a:p>
            <a:pPr algn="l" marL="1036317" indent="-345439" lvl="2">
              <a:lnSpc>
                <a:spcPts val="4079"/>
              </a:lnSpc>
              <a:buFont typeface="Arial"/>
              <a:buChar char="⚬"/>
            </a:pPr>
            <a:r>
              <a:rPr lang="en-US" sz="2399">
                <a:solidFill>
                  <a:srgbClr val="FFFFFF"/>
                </a:solidFill>
                <a:latin typeface="DM Sans"/>
              </a:rPr>
              <a:t>Codeine (Tylenol w/ codeine, Vopac, Pyregesic-C)</a:t>
            </a:r>
          </a:p>
          <a:p>
            <a:pPr algn="l" marL="1036317" indent="-345439" lvl="2">
              <a:lnSpc>
                <a:spcPts val="4079"/>
              </a:lnSpc>
              <a:buFont typeface="Arial"/>
              <a:buChar char="⚬"/>
            </a:pPr>
            <a:r>
              <a:rPr lang="en-US" sz="2399">
                <a:solidFill>
                  <a:srgbClr val="FFFFFF"/>
                </a:solidFill>
                <a:latin typeface="DM Sans"/>
              </a:rPr>
              <a:t>Oxycodone (Dazidox, Oxaydo, OxyCONTIN, Roxicodone)</a:t>
            </a:r>
          </a:p>
          <a:p>
            <a:pPr algn="l" marL="1036317" indent="-345439" lvl="2">
              <a:lnSpc>
                <a:spcPts val="4079"/>
              </a:lnSpc>
              <a:buFont typeface="Arial"/>
              <a:buChar char="⚬"/>
            </a:pPr>
            <a:r>
              <a:rPr lang="en-US" sz="2399">
                <a:solidFill>
                  <a:srgbClr val="FFFFFF"/>
                </a:solidFill>
                <a:latin typeface="DM Sans"/>
              </a:rPr>
              <a:t>Hydromorphone (Dilaudid, Exalgo, Palladone)</a:t>
            </a:r>
          </a:p>
          <a:p>
            <a:pPr algn="l" marL="1036317" indent="-345439" lvl="2">
              <a:lnSpc>
                <a:spcPts val="4079"/>
              </a:lnSpc>
              <a:buFont typeface="Arial"/>
              <a:buChar char="⚬"/>
            </a:pPr>
            <a:r>
              <a:rPr lang="en-US" sz="2399">
                <a:solidFill>
                  <a:srgbClr val="FFFFFF"/>
                </a:solidFill>
                <a:latin typeface="DM Sans"/>
              </a:rPr>
              <a:t>Meperidine (Demerol, Meperitab)</a:t>
            </a:r>
          </a:p>
          <a:p>
            <a:pPr algn="l" marL="1036317" indent="-345439" lvl="2">
              <a:lnSpc>
                <a:spcPts val="4079"/>
              </a:lnSpc>
              <a:buFont typeface="Arial"/>
              <a:buChar char="⚬"/>
            </a:pPr>
            <a:r>
              <a:rPr lang="en-US" sz="2399">
                <a:solidFill>
                  <a:srgbClr val="FFFFFF"/>
                </a:solidFill>
                <a:latin typeface="DM Sans"/>
              </a:rPr>
              <a:t>Methadone (Dolophine)</a:t>
            </a:r>
          </a:p>
          <a:p>
            <a:pPr algn="l" marL="1036317" indent="-345439" lvl="2">
              <a:lnSpc>
                <a:spcPts val="4079"/>
              </a:lnSpc>
              <a:buFont typeface="Arial"/>
              <a:buChar char="⚬"/>
            </a:pPr>
            <a:r>
              <a:rPr lang="en-US" sz="2399">
                <a:solidFill>
                  <a:srgbClr val="FFFFFF"/>
                </a:solidFill>
                <a:latin typeface="DM Sans"/>
              </a:rPr>
              <a:t>Fentanyl (and analogues)</a:t>
            </a:r>
          </a:p>
          <a:p>
            <a:pPr algn="l" marL="1036317" indent="-345439" lvl="2">
              <a:lnSpc>
                <a:spcPts val="4079"/>
              </a:lnSpc>
              <a:buFont typeface="Arial"/>
              <a:buChar char="⚬"/>
            </a:pPr>
            <a:r>
              <a:rPr lang="en-US" sz="2399">
                <a:solidFill>
                  <a:srgbClr val="FFFFFF"/>
                </a:solidFill>
                <a:latin typeface="DM Sans"/>
              </a:rPr>
              <a:t>Heroin</a:t>
            </a:r>
          </a:p>
        </p:txBody>
      </p:sp>
      <p:sp>
        <p:nvSpPr>
          <p:cNvPr name="TextBox 13" id="13"/>
          <p:cNvSpPr txBox="true"/>
          <p:nvPr/>
        </p:nvSpPr>
        <p:spPr>
          <a:xfrm rot="0">
            <a:off x="1008346" y="1510945"/>
            <a:ext cx="9769901"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WHAT ARE OPIOIDS?</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363290"/>
            <a:chOff x="0" y="0"/>
            <a:chExt cx="5497895" cy="2155478"/>
          </a:xfrm>
        </p:grpSpPr>
        <p:sp>
          <p:nvSpPr>
            <p:cNvPr name="Freeform 6" id="6"/>
            <p:cNvSpPr/>
            <p:nvPr/>
          </p:nvSpPr>
          <p:spPr>
            <a:xfrm flipH="false" flipV="false" rot="0">
              <a:off x="0" y="0"/>
              <a:ext cx="5497895" cy="2155478"/>
            </a:xfrm>
            <a:custGeom>
              <a:avLst/>
              <a:gdLst/>
              <a:ahLst/>
              <a:cxnLst/>
              <a:rect r="r" b="b" t="t" l="l"/>
              <a:pathLst>
                <a:path h="2155478" w="5497895">
                  <a:moveTo>
                    <a:pt x="0" y="0"/>
                  </a:moveTo>
                  <a:lnTo>
                    <a:pt x="5497895" y="0"/>
                  </a:lnTo>
                  <a:lnTo>
                    <a:pt x="5497895" y="2155478"/>
                  </a:lnTo>
                  <a:lnTo>
                    <a:pt x="0" y="2155478"/>
                  </a:lnTo>
                  <a:close/>
                </a:path>
              </a:pathLst>
            </a:custGeom>
            <a:solidFill>
              <a:srgbClr val="65BAE1"/>
            </a:solidFill>
          </p:spPr>
        </p:sp>
        <p:sp>
          <p:nvSpPr>
            <p:cNvPr name="TextBox 7" id="7"/>
            <p:cNvSpPr txBox="true"/>
            <p:nvPr/>
          </p:nvSpPr>
          <p:spPr>
            <a:xfrm>
              <a:off x="0" y="-38100"/>
              <a:ext cx="5497895" cy="2193578"/>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OPIOID OVERDOSE SIGNS AND SYMPTOMS</a:t>
            </a:r>
          </a:p>
        </p:txBody>
      </p:sp>
      <p:sp>
        <p:nvSpPr>
          <p:cNvPr name="Freeform 9" id="9"/>
          <p:cNvSpPr/>
          <p:nvPr/>
        </p:nvSpPr>
        <p:spPr>
          <a:xfrm flipH="false" flipV="false" rot="0">
            <a:off x="2558283" y="3614686"/>
            <a:ext cx="2475186" cy="457909"/>
          </a:xfrm>
          <a:custGeom>
            <a:avLst/>
            <a:gdLst/>
            <a:ahLst/>
            <a:cxnLst/>
            <a:rect r="r" b="b" t="t" l="l"/>
            <a:pathLst>
              <a:path h="457909" w="2475186">
                <a:moveTo>
                  <a:pt x="0" y="0"/>
                </a:moveTo>
                <a:lnTo>
                  <a:pt x="2475186" y="0"/>
                </a:lnTo>
                <a:lnTo>
                  <a:pt x="2475186" y="457909"/>
                </a:lnTo>
                <a:lnTo>
                  <a:pt x="0" y="45790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10" id="10"/>
          <p:cNvSpPr/>
          <p:nvPr/>
        </p:nvSpPr>
        <p:spPr>
          <a:xfrm flipH="false" flipV="false" rot="0">
            <a:off x="8615558" y="3348521"/>
            <a:ext cx="1096441" cy="921010"/>
          </a:xfrm>
          <a:custGeom>
            <a:avLst/>
            <a:gdLst/>
            <a:ahLst/>
            <a:cxnLst/>
            <a:rect r="r" b="b" t="t" l="l"/>
            <a:pathLst>
              <a:path h="921010" w="1096441">
                <a:moveTo>
                  <a:pt x="0" y="0"/>
                </a:moveTo>
                <a:lnTo>
                  <a:pt x="1096441" y="0"/>
                </a:lnTo>
                <a:lnTo>
                  <a:pt x="1096441" y="921010"/>
                </a:lnTo>
                <a:lnTo>
                  <a:pt x="0" y="92101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11" id="11"/>
          <p:cNvSpPr/>
          <p:nvPr/>
        </p:nvSpPr>
        <p:spPr>
          <a:xfrm flipH="false" flipV="false" rot="0">
            <a:off x="13645626" y="3383136"/>
            <a:ext cx="1058633" cy="921010"/>
          </a:xfrm>
          <a:custGeom>
            <a:avLst/>
            <a:gdLst/>
            <a:ahLst/>
            <a:cxnLst/>
            <a:rect r="r" b="b" t="t" l="l"/>
            <a:pathLst>
              <a:path h="921010" w="1058633">
                <a:moveTo>
                  <a:pt x="0" y="0"/>
                </a:moveTo>
                <a:lnTo>
                  <a:pt x="1058632" y="0"/>
                </a:lnTo>
                <a:lnTo>
                  <a:pt x="1058632" y="921010"/>
                </a:lnTo>
                <a:lnTo>
                  <a:pt x="0" y="921010"/>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2" id="12"/>
          <p:cNvSpPr/>
          <p:nvPr/>
        </p:nvSpPr>
        <p:spPr>
          <a:xfrm flipH="false" flipV="false" rot="0">
            <a:off x="3084783" y="6345358"/>
            <a:ext cx="1515397" cy="825891"/>
          </a:xfrm>
          <a:custGeom>
            <a:avLst/>
            <a:gdLst/>
            <a:ahLst/>
            <a:cxnLst/>
            <a:rect r="r" b="b" t="t" l="l"/>
            <a:pathLst>
              <a:path h="825891" w="1515397">
                <a:moveTo>
                  <a:pt x="0" y="0"/>
                </a:moveTo>
                <a:lnTo>
                  <a:pt x="1515396" y="0"/>
                </a:lnTo>
                <a:lnTo>
                  <a:pt x="1515396" y="825891"/>
                </a:lnTo>
                <a:lnTo>
                  <a:pt x="0" y="825891"/>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3" id="13"/>
          <p:cNvSpPr/>
          <p:nvPr/>
        </p:nvSpPr>
        <p:spPr>
          <a:xfrm flipH="false" flipV="false" rot="0">
            <a:off x="8331414" y="6345358"/>
            <a:ext cx="1458528" cy="825891"/>
          </a:xfrm>
          <a:custGeom>
            <a:avLst/>
            <a:gdLst/>
            <a:ahLst/>
            <a:cxnLst/>
            <a:rect r="r" b="b" t="t" l="l"/>
            <a:pathLst>
              <a:path h="825891" w="1458528">
                <a:moveTo>
                  <a:pt x="0" y="0"/>
                </a:moveTo>
                <a:lnTo>
                  <a:pt x="1458527" y="0"/>
                </a:lnTo>
                <a:lnTo>
                  <a:pt x="1458527" y="825891"/>
                </a:lnTo>
                <a:lnTo>
                  <a:pt x="0" y="82589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14" id="14"/>
          <p:cNvSpPr/>
          <p:nvPr/>
        </p:nvSpPr>
        <p:spPr>
          <a:xfrm flipH="false" flipV="false" rot="0">
            <a:off x="13812560" y="6193888"/>
            <a:ext cx="817974" cy="1017697"/>
          </a:xfrm>
          <a:custGeom>
            <a:avLst/>
            <a:gdLst/>
            <a:ahLst/>
            <a:cxnLst/>
            <a:rect r="r" b="b" t="t" l="l"/>
            <a:pathLst>
              <a:path h="1017697" w="817974">
                <a:moveTo>
                  <a:pt x="0" y="0"/>
                </a:moveTo>
                <a:lnTo>
                  <a:pt x="817974" y="0"/>
                </a:lnTo>
                <a:lnTo>
                  <a:pt x="817974" y="1017697"/>
                </a:lnTo>
                <a:lnTo>
                  <a:pt x="0" y="10176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5" id="15"/>
          <p:cNvSpPr txBox="true"/>
          <p:nvPr/>
        </p:nvSpPr>
        <p:spPr>
          <a:xfrm rot="0">
            <a:off x="2417364" y="4520498"/>
            <a:ext cx="2850234"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Person Cant Be Woken Up</a:t>
            </a:r>
          </a:p>
        </p:txBody>
      </p:sp>
      <p:sp>
        <p:nvSpPr>
          <p:cNvPr name="TextBox 16" id="16"/>
          <p:cNvSpPr txBox="true"/>
          <p:nvPr/>
        </p:nvSpPr>
        <p:spPr>
          <a:xfrm rot="0">
            <a:off x="6741409" y="4625438"/>
            <a:ext cx="4391928"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Breathing Has Slowed Or Has Stopped</a:t>
            </a:r>
          </a:p>
        </p:txBody>
      </p:sp>
      <p:sp>
        <p:nvSpPr>
          <p:cNvPr name="TextBox 17" id="17"/>
          <p:cNvSpPr txBox="true"/>
          <p:nvPr/>
        </p:nvSpPr>
        <p:spPr>
          <a:xfrm rot="0">
            <a:off x="12360998" y="4625438"/>
            <a:ext cx="3462908"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Snoring Or Gurgling Sounds</a:t>
            </a:r>
          </a:p>
        </p:txBody>
      </p:sp>
      <p:sp>
        <p:nvSpPr>
          <p:cNvPr name="TextBox 18" id="18"/>
          <p:cNvSpPr txBox="true"/>
          <p:nvPr/>
        </p:nvSpPr>
        <p:spPr>
          <a:xfrm rot="0">
            <a:off x="2216343" y="7505499"/>
            <a:ext cx="3159066"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Lips Turn Blue Or Purple</a:t>
            </a:r>
          </a:p>
        </p:txBody>
      </p:sp>
      <p:sp>
        <p:nvSpPr>
          <p:cNvPr name="TextBox 19" id="19"/>
          <p:cNvSpPr txBox="true"/>
          <p:nvPr/>
        </p:nvSpPr>
        <p:spPr>
          <a:xfrm rot="0">
            <a:off x="7027839" y="7505499"/>
            <a:ext cx="3879255" cy="89852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Pupils Are Tiny Or Eyes Rolled Back</a:t>
            </a:r>
          </a:p>
        </p:txBody>
      </p:sp>
      <p:sp>
        <p:nvSpPr>
          <p:cNvPr name="TextBox 20" id="20"/>
          <p:cNvSpPr txBox="true"/>
          <p:nvPr/>
        </p:nvSpPr>
        <p:spPr>
          <a:xfrm rot="0">
            <a:off x="11691085" y="7724574"/>
            <a:ext cx="4802735" cy="460375"/>
          </a:xfrm>
          <a:prstGeom prst="rect">
            <a:avLst/>
          </a:prstGeom>
        </p:spPr>
        <p:txBody>
          <a:bodyPr anchor="t" rtlCol="false" tIns="0" lIns="0" bIns="0" rIns="0">
            <a:spAutoFit/>
          </a:bodyPr>
          <a:lstStyle/>
          <a:p>
            <a:pPr algn="ctr">
              <a:lnSpc>
                <a:spcPts val="3500"/>
              </a:lnSpc>
            </a:pPr>
            <a:r>
              <a:rPr lang="en-US" sz="3500">
                <a:solidFill>
                  <a:srgbClr val="FFFFFF"/>
                </a:solidFill>
                <a:latin typeface="Assistant Semi-Bold"/>
              </a:rPr>
              <a:t>Body Is Limp</a:t>
            </a:r>
          </a:p>
        </p:txBody>
      </p:sp>
    </p:spTree>
  </p:cSld>
  <p:clrMapOvr>
    <a:masterClrMapping/>
  </p:clrMapOvr>
</p:sld>
</file>

<file path=ppt/slides/slide12.xml><?xml version="1.0" encoding="utf-8"?>
<p:sld xmlns:p="http://schemas.openxmlformats.org/presentationml/2006/main" xmlns:a="http://schemas.openxmlformats.org/drawingml/2006/main">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2551563"/>
            <a:chOff x="0" y="0"/>
            <a:chExt cx="4816593" cy="672017"/>
          </a:xfrm>
        </p:grpSpPr>
        <p:sp>
          <p:nvSpPr>
            <p:cNvPr name="Freeform 3" id="3"/>
            <p:cNvSpPr/>
            <p:nvPr/>
          </p:nvSpPr>
          <p:spPr>
            <a:xfrm flipH="false" flipV="false" rot="0">
              <a:off x="0" y="0"/>
              <a:ext cx="4816592" cy="672017"/>
            </a:xfrm>
            <a:custGeom>
              <a:avLst/>
              <a:gdLst/>
              <a:ahLst/>
              <a:cxnLst/>
              <a:rect r="r" b="b" t="t" l="l"/>
              <a:pathLst>
                <a:path h="672017" w="4816592">
                  <a:moveTo>
                    <a:pt x="0" y="0"/>
                  </a:moveTo>
                  <a:lnTo>
                    <a:pt x="4816592" y="0"/>
                  </a:lnTo>
                  <a:lnTo>
                    <a:pt x="4816592" y="672017"/>
                  </a:lnTo>
                  <a:lnTo>
                    <a:pt x="0" y="672017"/>
                  </a:lnTo>
                  <a:close/>
                </a:path>
              </a:pathLst>
            </a:custGeom>
            <a:solidFill>
              <a:srgbClr val="FFFFFF"/>
            </a:solidFill>
          </p:spPr>
        </p:sp>
        <p:sp>
          <p:nvSpPr>
            <p:cNvPr name="TextBox 4" id="4"/>
            <p:cNvSpPr txBox="true"/>
            <p:nvPr/>
          </p:nvSpPr>
          <p:spPr>
            <a:xfrm>
              <a:off x="0" y="-38100"/>
              <a:ext cx="4816593" cy="710117"/>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0" y="8234308"/>
            <a:ext cx="18288000" cy="2047984"/>
            <a:chOff x="0" y="0"/>
            <a:chExt cx="4816593" cy="539387"/>
          </a:xfrm>
        </p:grpSpPr>
        <p:sp>
          <p:nvSpPr>
            <p:cNvPr name="Freeform 6" id="6"/>
            <p:cNvSpPr/>
            <p:nvPr/>
          </p:nvSpPr>
          <p:spPr>
            <a:xfrm flipH="false" flipV="false" rot="0">
              <a:off x="0" y="0"/>
              <a:ext cx="4816592" cy="539387"/>
            </a:xfrm>
            <a:custGeom>
              <a:avLst/>
              <a:gdLst/>
              <a:ahLst/>
              <a:cxnLst/>
              <a:rect r="r" b="b" t="t" l="l"/>
              <a:pathLst>
                <a:path h="539387" w="4816592">
                  <a:moveTo>
                    <a:pt x="0" y="0"/>
                  </a:moveTo>
                  <a:lnTo>
                    <a:pt x="4816592" y="0"/>
                  </a:lnTo>
                  <a:lnTo>
                    <a:pt x="4816592" y="539387"/>
                  </a:lnTo>
                  <a:lnTo>
                    <a:pt x="0" y="539387"/>
                  </a:lnTo>
                  <a:close/>
                </a:path>
              </a:pathLst>
            </a:custGeom>
            <a:solidFill>
              <a:srgbClr val="FFFFFF"/>
            </a:solidFill>
          </p:spPr>
        </p:sp>
        <p:sp>
          <p:nvSpPr>
            <p:cNvPr name="TextBox 7" id="7"/>
            <p:cNvSpPr txBox="true"/>
            <p:nvPr/>
          </p:nvSpPr>
          <p:spPr>
            <a:xfrm>
              <a:off x="0" y="-38100"/>
              <a:ext cx="4816593" cy="577487"/>
            </a:xfrm>
            <a:prstGeom prst="rect">
              <a:avLst/>
            </a:prstGeom>
          </p:spPr>
          <p:txBody>
            <a:bodyPr anchor="ctr" rtlCol="false" tIns="50800" lIns="50800" bIns="50800" rIns="50800"/>
            <a:lstStyle/>
            <a:p>
              <a:pPr algn="ctr">
                <a:lnSpc>
                  <a:spcPts val="2659"/>
                </a:lnSpc>
              </a:pPr>
            </a:p>
          </p:txBody>
        </p:sp>
      </p:grpSp>
      <p:grpSp>
        <p:nvGrpSpPr>
          <p:cNvPr name="Group 8" id="8"/>
          <p:cNvGrpSpPr/>
          <p:nvPr/>
        </p:nvGrpSpPr>
        <p:grpSpPr>
          <a:xfrm rot="0">
            <a:off x="-1340855" y="7871833"/>
            <a:ext cx="21620423" cy="362475"/>
            <a:chOff x="0" y="0"/>
            <a:chExt cx="5694268" cy="95467"/>
          </a:xfrm>
        </p:grpSpPr>
        <p:sp>
          <p:nvSpPr>
            <p:cNvPr name="Freeform 9" id="9"/>
            <p:cNvSpPr/>
            <p:nvPr/>
          </p:nvSpPr>
          <p:spPr>
            <a:xfrm flipH="false" flipV="false" rot="0">
              <a:off x="0" y="0"/>
              <a:ext cx="5694268" cy="95467"/>
            </a:xfrm>
            <a:custGeom>
              <a:avLst/>
              <a:gdLst/>
              <a:ahLst/>
              <a:cxnLst/>
              <a:rect r="r" b="b" t="t" l="l"/>
              <a:pathLst>
                <a:path h="95467" w="5694268">
                  <a:moveTo>
                    <a:pt x="0" y="0"/>
                  </a:moveTo>
                  <a:lnTo>
                    <a:pt x="5694268" y="0"/>
                  </a:lnTo>
                  <a:lnTo>
                    <a:pt x="5694268" y="95467"/>
                  </a:lnTo>
                  <a:lnTo>
                    <a:pt x="0" y="95467"/>
                  </a:lnTo>
                  <a:close/>
                </a:path>
              </a:pathLst>
            </a:custGeom>
            <a:solidFill>
              <a:srgbClr val="4B90B8"/>
            </a:solidFill>
          </p:spPr>
        </p:sp>
        <p:sp>
          <p:nvSpPr>
            <p:cNvPr name="TextBox 10" id="10"/>
            <p:cNvSpPr txBox="true"/>
            <p:nvPr/>
          </p:nvSpPr>
          <p:spPr>
            <a:xfrm>
              <a:off x="0" y="-38100"/>
              <a:ext cx="5694268" cy="133567"/>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666211" y="2355554"/>
            <a:ext cx="21620423" cy="392018"/>
            <a:chOff x="0" y="0"/>
            <a:chExt cx="5694268" cy="103247"/>
          </a:xfrm>
        </p:grpSpPr>
        <p:sp>
          <p:nvSpPr>
            <p:cNvPr name="Freeform 12" id="12"/>
            <p:cNvSpPr/>
            <p:nvPr/>
          </p:nvSpPr>
          <p:spPr>
            <a:xfrm flipH="false" flipV="false" rot="0">
              <a:off x="0" y="0"/>
              <a:ext cx="5694268" cy="103247"/>
            </a:xfrm>
            <a:custGeom>
              <a:avLst/>
              <a:gdLst/>
              <a:ahLst/>
              <a:cxnLst/>
              <a:rect r="r" b="b" t="t" l="l"/>
              <a:pathLst>
                <a:path h="103247" w="5694268">
                  <a:moveTo>
                    <a:pt x="0" y="0"/>
                  </a:moveTo>
                  <a:lnTo>
                    <a:pt x="5694268" y="0"/>
                  </a:lnTo>
                  <a:lnTo>
                    <a:pt x="5694268" y="103247"/>
                  </a:lnTo>
                  <a:lnTo>
                    <a:pt x="0" y="103247"/>
                  </a:lnTo>
                  <a:close/>
                </a:path>
              </a:pathLst>
            </a:custGeom>
            <a:solidFill>
              <a:srgbClr val="4B90B8"/>
            </a:solidFill>
          </p:spPr>
        </p:sp>
        <p:sp>
          <p:nvSpPr>
            <p:cNvPr name="TextBox 13" id="13"/>
            <p:cNvSpPr txBox="true"/>
            <p:nvPr/>
          </p:nvSpPr>
          <p:spPr>
            <a:xfrm>
              <a:off x="0" y="-38100"/>
              <a:ext cx="5694268" cy="141347"/>
            </a:xfrm>
            <a:prstGeom prst="rect">
              <a:avLst/>
            </a:prstGeom>
          </p:spPr>
          <p:txBody>
            <a:bodyPr anchor="ctr" rtlCol="false" tIns="50800" lIns="50800" bIns="50800" rIns="50800"/>
            <a:lstStyle/>
            <a:p>
              <a:pPr algn="ctr">
                <a:lnSpc>
                  <a:spcPts val="2659"/>
                </a:lnSpc>
              </a:pPr>
            </a:p>
          </p:txBody>
        </p:sp>
      </p:grpSp>
      <p:sp>
        <p:nvSpPr>
          <p:cNvPr name="TextBox 14" id="14"/>
          <p:cNvSpPr txBox="true"/>
          <p:nvPr/>
        </p:nvSpPr>
        <p:spPr>
          <a:xfrm rot="0">
            <a:off x="442674" y="3651488"/>
            <a:ext cx="17402652" cy="3488404"/>
          </a:xfrm>
          <a:prstGeom prst="rect">
            <a:avLst/>
          </a:prstGeom>
        </p:spPr>
        <p:txBody>
          <a:bodyPr anchor="t" rtlCol="false" tIns="0" lIns="0" bIns="0" rIns="0">
            <a:spAutoFit/>
          </a:bodyPr>
          <a:lstStyle/>
          <a:p>
            <a:pPr algn="ctr">
              <a:lnSpc>
                <a:spcPts val="13982"/>
              </a:lnSpc>
            </a:pPr>
            <a:r>
              <a:rPr lang="en-US" sz="9987">
                <a:solidFill>
                  <a:srgbClr val="FFFFFF"/>
                </a:solidFill>
                <a:latin typeface="League Spartan"/>
              </a:rPr>
              <a:t>RESPONDING TO AN OVERDOSE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597344" y="863912"/>
            <a:ext cx="20816727" cy="8394388"/>
            <a:chOff x="0" y="0"/>
            <a:chExt cx="5482595" cy="2210868"/>
          </a:xfrm>
        </p:grpSpPr>
        <p:sp>
          <p:nvSpPr>
            <p:cNvPr name="Freeform 6" id="6"/>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7" id="7"/>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1028700" y="1332428"/>
            <a:ext cx="17740264" cy="870077"/>
          </a:xfrm>
          <a:prstGeom prst="rect">
            <a:avLst/>
          </a:prstGeom>
        </p:spPr>
        <p:txBody>
          <a:bodyPr anchor="t" rtlCol="false" tIns="0" lIns="0" bIns="0" rIns="0">
            <a:spAutoFit/>
          </a:bodyPr>
          <a:lstStyle/>
          <a:p>
            <a:pPr algn="l">
              <a:lnSpc>
                <a:spcPts val="7168"/>
              </a:lnSpc>
            </a:pPr>
            <a:r>
              <a:rPr lang="en-US" sz="5120">
                <a:solidFill>
                  <a:srgbClr val="FFFFFF"/>
                </a:solidFill>
                <a:latin typeface="League Spartan"/>
              </a:rPr>
              <a:t>5 STEPS TO RESPOND TO AN OPIOID OVERDOSE</a:t>
            </a:r>
          </a:p>
        </p:txBody>
      </p:sp>
      <p:grpSp>
        <p:nvGrpSpPr>
          <p:cNvPr name="Group 9" id="9"/>
          <p:cNvGrpSpPr/>
          <p:nvPr/>
        </p:nvGrpSpPr>
        <p:grpSpPr>
          <a:xfrm rot="0">
            <a:off x="1028700" y="2603711"/>
            <a:ext cx="1651090" cy="1533468"/>
            <a:chOff x="0" y="0"/>
            <a:chExt cx="434855" cy="403876"/>
          </a:xfrm>
        </p:grpSpPr>
        <p:sp>
          <p:nvSpPr>
            <p:cNvPr name="Freeform 10" id="10"/>
            <p:cNvSpPr/>
            <p:nvPr/>
          </p:nvSpPr>
          <p:spPr>
            <a:xfrm flipH="false" flipV="false" rot="0">
              <a:off x="0" y="0"/>
              <a:ext cx="434855" cy="403876"/>
            </a:xfrm>
            <a:custGeom>
              <a:avLst/>
              <a:gdLst/>
              <a:ahLst/>
              <a:cxnLst/>
              <a:rect r="r" b="b" t="t" l="l"/>
              <a:pathLst>
                <a:path h="403876" w="434855">
                  <a:moveTo>
                    <a:pt x="0" y="0"/>
                  </a:moveTo>
                  <a:lnTo>
                    <a:pt x="434855" y="0"/>
                  </a:lnTo>
                  <a:lnTo>
                    <a:pt x="434855" y="403876"/>
                  </a:lnTo>
                  <a:lnTo>
                    <a:pt x="0" y="403876"/>
                  </a:lnTo>
                  <a:close/>
                </a:path>
              </a:pathLst>
            </a:custGeom>
            <a:solidFill>
              <a:srgbClr val="5D489D"/>
            </a:solidFill>
            <a:ln w="38100" cap="sq">
              <a:solidFill>
                <a:srgbClr val="000000"/>
              </a:solidFill>
              <a:prstDash val="solid"/>
              <a:miter/>
            </a:ln>
          </p:spPr>
        </p:sp>
        <p:sp>
          <p:nvSpPr>
            <p:cNvPr name="TextBox 11" id="11"/>
            <p:cNvSpPr txBox="true"/>
            <p:nvPr/>
          </p:nvSpPr>
          <p:spPr>
            <a:xfrm>
              <a:off x="0" y="-47625"/>
              <a:ext cx="434855" cy="451501"/>
            </a:xfrm>
            <a:prstGeom prst="rect">
              <a:avLst/>
            </a:prstGeom>
          </p:spPr>
          <p:txBody>
            <a:bodyPr anchor="ctr" rtlCol="false" tIns="50800" lIns="50800" bIns="50800" rIns="50800"/>
            <a:lstStyle/>
            <a:p>
              <a:pPr algn="ctr">
                <a:lnSpc>
                  <a:spcPts val="2800"/>
                </a:lnSpc>
              </a:pPr>
            </a:p>
          </p:txBody>
        </p:sp>
      </p:grpSp>
      <p:grpSp>
        <p:nvGrpSpPr>
          <p:cNvPr name="Group 12" id="12"/>
          <p:cNvGrpSpPr/>
          <p:nvPr/>
        </p:nvGrpSpPr>
        <p:grpSpPr>
          <a:xfrm rot="0">
            <a:off x="1028700" y="3835554"/>
            <a:ext cx="1651090" cy="1668406"/>
            <a:chOff x="0" y="0"/>
            <a:chExt cx="434855" cy="439416"/>
          </a:xfrm>
        </p:grpSpPr>
        <p:sp>
          <p:nvSpPr>
            <p:cNvPr name="Freeform 13" id="13"/>
            <p:cNvSpPr/>
            <p:nvPr/>
          </p:nvSpPr>
          <p:spPr>
            <a:xfrm flipH="false" flipV="false" rot="0">
              <a:off x="0" y="0"/>
              <a:ext cx="434855" cy="439416"/>
            </a:xfrm>
            <a:custGeom>
              <a:avLst/>
              <a:gdLst/>
              <a:ahLst/>
              <a:cxnLst/>
              <a:rect r="r" b="b" t="t" l="l"/>
              <a:pathLst>
                <a:path h="439416" w="434855">
                  <a:moveTo>
                    <a:pt x="0" y="0"/>
                  </a:moveTo>
                  <a:lnTo>
                    <a:pt x="434855" y="0"/>
                  </a:lnTo>
                  <a:lnTo>
                    <a:pt x="434855" y="439416"/>
                  </a:lnTo>
                  <a:lnTo>
                    <a:pt x="0" y="439416"/>
                  </a:lnTo>
                  <a:close/>
                </a:path>
              </a:pathLst>
            </a:custGeom>
            <a:solidFill>
              <a:srgbClr val="5D489D"/>
            </a:solidFill>
            <a:ln w="38100" cap="sq">
              <a:solidFill>
                <a:srgbClr val="000000"/>
              </a:solidFill>
              <a:prstDash val="solid"/>
              <a:miter/>
            </a:ln>
          </p:spPr>
        </p:sp>
        <p:sp>
          <p:nvSpPr>
            <p:cNvPr name="TextBox 14" id="14"/>
            <p:cNvSpPr txBox="true"/>
            <p:nvPr/>
          </p:nvSpPr>
          <p:spPr>
            <a:xfrm>
              <a:off x="0" y="-47625"/>
              <a:ext cx="434855" cy="487041"/>
            </a:xfrm>
            <a:prstGeom prst="rect">
              <a:avLst/>
            </a:prstGeom>
          </p:spPr>
          <p:txBody>
            <a:bodyPr anchor="ctr" rtlCol="false" tIns="50800" lIns="50800" bIns="50800" rIns="50800"/>
            <a:lstStyle/>
            <a:p>
              <a:pPr algn="ctr">
                <a:lnSpc>
                  <a:spcPts val="2800"/>
                </a:lnSpc>
              </a:pPr>
            </a:p>
          </p:txBody>
        </p:sp>
      </p:grpSp>
      <p:grpSp>
        <p:nvGrpSpPr>
          <p:cNvPr name="Group 15" id="15"/>
          <p:cNvGrpSpPr/>
          <p:nvPr/>
        </p:nvGrpSpPr>
        <p:grpSpPr>
          <a:xfrm rot="0">
            <a:off x="1028700" y="5067397"/>
            <a:ext cx="1651090" cy="1463561"/>
            <a:chOff x="0" y="0"/>
            <a:chExt cx="434855" cy="385465"/>
          </a:xfrm>
        </p:grpSpPr>
        <p:sp>
          <p:nvSpPr>
            <p:cNvPr name="Freeform 16" id="16"/>
            <p:cNvSpPr/>
            <p:nvPr/>
          </p:nvSpPr>
          <p:spPr>
            <a:xfrm flipH="false" flipV="false" rot="0">
              <a:off x="0" y="0"/>
              <a:ext cx="434855" cy="385465"/>
            </a:xfrm>
            <a:custGeom>
              <a:avLst/>
              <a:gdLst/>
              <a:ahLst/>
              <a:cxnLst/>
              <a:rect r="r" b="b" t="t" l="l"/>
              <a:pathLst>
                <a:path h="385465" w="434855">
                  <a:moveTo>
                    <a:pt x="0" y="0"/>
                  </a:moveTo>
                  <a:lnTo>
                    <a:pt x="434855" y="0"/>
                  </a:lnTo>
                  <a:lnTo>
                    <a:pt x="434855" y="385465"/>
                  </a:lnTo>
                  <a:lnTo>
                    <a:pt x="0" y="385465"/>
                  </a:lnTo>
                  <a:close/>
                </a:path>
              </a:pathLst>
            </a:custGeom>
            <a:solidFill>
              <a:srgbClr val="5D489D"/>
            </a:solidFill>
            <a:ln w="38100" cap="sq">
              <a:solidFill>
                <a:srgbClr val="000000"/>
              </a:solidFill>
              <a:prstDash val="solid"/>
              <a:miter/>
            </a:ln>
          </p:spPr>
        </p:sp>
        <p:sp>
          <p:nvSpPr>
            <p:cNvPr name="TextBox 17" id="17"/>
            <p:cNvSpPr txBox="true"/>
            <p:nvPr/>
          </p:nvSpPr>
          <p:spPr>
            <a:xfrm>
              <a:off x="0" y="-47625"/>
              <a:ext cx="434855" cy="433090"/>
            </a:xfrm>
            <a:prstGeom prst="rect">
              <a:avLst/>
            </a:prstGeom>
          </p:spPr>
          <p:txBody>
            <a:bodyPr anchor="ctr" rtlCol="false" tIns="50800" lIns="50800" bIns="50800" rIns="50800"/>
            <a:lstStyle/>
            <a:p>
              <a:pPr algn="ctr">
                <a:lnSpc>
                  <a:spcPts val="2800"/>
                </a:lnSpc>
              </a:pPr>
            </a:p>
          </p:txBody>
        </p:sp>
      </p:grpSp>
      <p:grpSp>
        <p:nvGrpSpPr>
          <p:cNvPr name="Group 18" id="18"/>
          <p:cNvGrpSpPr/>
          <p:nvPr/>
        </p:nvGrpSpPr>
        <p:grpSpPr>
          <a:xfrm rot="0">
            <a:off x="1028700" y="6299240"/>
            <a:ext cx="1651090" cy="1485729"/>
            <a:chOff x="0" y="0"/>
            <a:chExt cx="434855" cy="391303"/>
          </a:xfrm>
        </p:grpSpPr>
        <p:sp>
          <p:nvSpPr>
            <p:cNvPr name="Freeform 19" id="19"/>
            <p:cNvSpPr/>
            <p:nvPr/>
          </p:nvSpPr>
          <p:spPr>
            <a:xfrm flipH="false" flipV="false" rot="0">
              <a:off x="0" y="0"/>
              <a:ext cx="434855" cy="391303"/>
            </a:xfrm>
            <a:custGeom>
              <a:avLst/>
              <a:gdLst/>
              <a:ahLst/>
              <a:cxnLst/>
              <a:rect r="r" b="b" t="t" l="l"/>
              <a:pathLst>
                <a:path h="391303" w="434855">
                  <a:moveTo>
                    <a:pt x="0" y="0"/>
                  </a:moveTo>
                  <a:lnTo>
                    <a:pt x="434855" y="0"/>
                  </a:lnTo>
                  <a:lnTo>
                    <a:pt x="434855" y="391303"/>
                  </a:lnTo>
                  <a:lnTo>
                    <a:pt x="0" y="391303"/>
                  </a:lnTo>
                  <a:close/>
                </a:path>
              </a:pathLst>
            </a:custGeom>
            <a:solidFill>
              <a:srgbClr val="5D489D"/>
            </a:solidFill>
            <a:ln w="38100" cap="sq">
              <a:solidFill>
                <a:srgbClr val="000000"/>
              </a:solidFill>
              <a:prstDash val="solid"/>
              <a:miter/>
            </a:ln>
          </p:spPr>
        </p:sp>
        <p:sp>
          <p:nvSpPr>
            <p:cNvPr name="TextBox 20" id="20"/>
            <p:cNvSpPr txBox="true"/>
            <p:nvPr/>
          </p:nvSpPr>
          <p:spPr>
            <a:xfrm>
              <a:off x="0" y="-47625"/>
              <a:ext cx="434855" cy="438928"/>
            </a:xfrm>
            <a:prstGeom prst="rect">
              <a:avLst/>
            </a:prstGeom>
          </p:spPr>
          <p:txBody>
            <a:bodyPr anchor="ctr" rtlCol="false" tIns="50800" lIns="50800" bIns="50800" rIns="50800"/>
            <a:lstStyle/>
            <a:p>
              <a:pPr algn="ctr">
                <a:lnSpc>
                  <a:spcPts val="2800"/>
                </a:lnSpc>
              </a:pPr>
            </a:p>
          </p:txBody>
        </p:sp>
      </p:grpSp>
      <p:grpSp>
        <p:nvGrpSpPr>
          <p:cNvPr name="Group 21" id="21"/>
          <p:cNvGrpSpPr/>
          <p:nvPr/>
        </p:nvGrpSpPr>
        <p:grpSpPr>
          <a:xfrm rot="0">
            <a:off x="1028700" y="7531083"/>
            <a:ext cx="1651090" cy="1231843"/>
            <a:chOff x="0" y="0"/>
            <a:chExt cx="434855" cy="324436"/>
          </a:xfrm>
        </p:grpSpPr>
        <p:sp>
          <p:nvSpPr>
            <p:cNvPr name="Freeform 22" id="22"/>
            <p:cNvSpPr/>
            <p:nvPr/>
          </p:nvSpPr>
          <p:spPr>
            <a:xfrm flipH="false" flipV="false" rot="0">
              <a:off x="0" y="0"/>
              <a:ext cx="434855" cy="324436"/>
            </a:xfrm>
            <a:custGeom>
              <a:avLst/>
              <a:gdLst/>
              <a:ahLst/>
              <a:cxnLst/>
              <a:rect r="r" b="b" t="t" l="l"/>
              <a:pathLst>
                <a:path h="324436" w="434855">
                  <a:moveTo>
                    <a:pt x="0" y="0"/>
                  </a:moveTo>
                  <a:lnTo>
                    <a:pt x="434855" y="0"/>
                  </a:lnTo>
                  <a:lnTo>
                    <a:pt x="434855" y="324436"/>
                  </a:lnTo>
                  <a:lnTo>
                    <a:pt x="0" y="324436"/>
                  </a:lnTo>
                  <a:close/>
                </a:path>
              </a:pathLst>
            </a:custGeom>
            <a:solidFill>
              <a:srgbClr val="5D489D"/>
            </a:solidFill>
            <a:ln w="38100" cap="sq">
              <a:solidFill>
                <a:srgbClr val="000000"/>
              </a:solidFill>
              <a:prstDash val="solid"/>
              <a:miter/>
            </a:ln>
          </p:spPr>
        </p:sp>
        <p:sp>
          <p:nvSpPr>
            <p:cNvPr name="TextBox 23" id="23"/>
            <p:cNvSpPr txBox="true"/>
            <p:nvPr/>
          </p:nvSpPr>
          <p:spPr>
            <a:xfrm>
              <a:off x="0" y="-47625"/>
              <a:ext cx="434855" cy="372061"/>
            </a:xfrm>
            <a:prstGeom prst="rect">
              <a:avLst/>
            </a:prstGeom>
          </p:spPr>
          <p:txBody>
            <a:bodyPr anchor="ctr" rtlCol="false" tIns="50800" lIns="50800" bIns="50800" rIns="50800"/>
            <a:lstStyle/>
            <a:p>
              <a:pPr algn="ctr">
                <a:lnSpc>
                  <a:spcPts val="2800"/>
                </a:lnSpc>
              </a:pPr>
            </a:p>
          </p:txBody>
        </p:sp>
      </p:grpSp>
      <p:grpSp>
        <p:nvGrpSpPr>
          <p:cNvPr name="Group 24" id="24"/>
          <p:cNvGrpSpPr/>
          <p:nvPr/>
        </p:nvGrpSpPr>
        <p:grpSpPr>
          <a:xfrm rot="0">
            <a:off x="2679790" y="2603711"/>
            <a:ext cx="8381045" cy="5800498"/>
            <a:chOff x="0" y="0"/>
            <a:chExt cx="2207353" cy="1527703"/>
          </a:xfrm>
        </p:grpSpPr>
        <p:sp>
          <p:nvSpPr>
            <p:cNvPr name="Freeform 25" id="25"/>
            <p:cNvSpPr/>
            <p:nvPr/>
          </p:nvSpPr>
          <p:spPr>
            <a:xfrm flipH="false" flipV="false" rot="0">
              <a:off x="0" y="0"/>
              <a:ext cx="2207353" cy="1527703"/>
            </a:xfrm>
            <a:custGeom>
              <a:avLst/>
              <a:gdLst/>
              <a:ahLst/>
              <a:cxnLst/>
              <a:rect r="r" b="b" t="t" l="l"/>
              <a:pathLst>
                <a:path h="1527703" w="2207353">
                  <a:moveTo>
                    <a:pt x="0" y="0"/>
                  </a:moveTo>
                  <a:lnTo>
                    <a:pt x="2207353" y="0"/>
                  </a:lnTo>
                  <a:lnTo>
                    <a:pt x="2207353" y="1527703"/>
                  </a:lnTo>
                  <a:lnTo>
                    <a:pt x="0" y="1527703"/>
                  </a:lnTo>
                  <a:close/>
                </a:path>
              </a:pathLst>
            </a:custGeom>
            <a:solidFill>
              <a:srgbClr val="FFFFFF"/>
            </a:solidFill>
            <a:ln w="38100" cap="sq">
              <a:solidFill>
                <a:srgbClr val="000000"/>
              </a:solidFill>
              <a:prstDash val="solid"/>
              <a:miter/>
            </a:ln>
          </p:spPr>
        </p:sp>
        <p:sp>
          <p:nvSpPr>
            <p:cNvPr name="TextBox 26" id="26"/>
            <p:cNvSpPr txBox="true"/>
            <p:nvPr/>
          </p:nvSpPr>
          <p:spPr>
            <a:xfrm>
              <a:off x="0" y="-47625"/>
              <a:ext cx="2207353" cy="1575328"/>
            </a:xfrm>
            <a:prstGeom prst="rect">
              <a:avLst/>
            </a:prstGeom>
          </p:spPr>
          <p:txBody>
            <a:bodyPr anchor="ctr" rtlCol="false" tIns="50800" lIns="50800" bIns="50800" rIns="50800"/>
            <a:lstStyle/>
            <a:p>
              <a:pPr algn="ctr">
                <a:lnSpc>
                  <a:spcPts val="2800"/>
                </a:lnSpc>
              </a:pPr>
            </a:p>
          </p:txBody>
        </p:sp>
      </p:grpSp>
      <p:grpSp>
        <p:nvGrpSpPr>
          <p:cNvPr name="Group 27" id="27"/>
          <p:cNvGrpSpPr/>
          <p:nvPr/>
        </p:nvGrpSpPr>
        <p:grpSpPr>
          <a:xfrm rot="0">
            <a:off x="2679790" y="3832436"/>
            <a:ext cx="8381045" cy="1974622"/>
            <a:chOff x="0" y="0"/>
            <a:chExt cx="2207353" cy="520065"/>
          </a:xfrm>
        </p:grpSpPr>
        <p:sp>
          <p:nvSpPr>
            <p:cNvPr name="Freeform 28" id="28"/>
            <p:cNvSpPr/>
            <p:nvPr/>
          </p:nvSpPr>
          <p:spPr>
            <a:xfrm flipH="false" flipV="false" rot="0">
              <a:off x="0" y="0"/>
              <a:ext cx="2207353" cy="520065"/>
            </a:xfrm>
            <a:custGeom>
              <a:avLst/>
              <a:gdLst/>
              <a:ahLst/>
              <a:cxnLst/>
              <a:rect r="r" b="b" t="t" l="l"/>
              <a:pathLst>
                <a:path h="520065" w="2207353">
                  <a:moveTo>
                    <a:pt x="0" y="0"/>
                  </a:moveTo>
                  <a:lnTo>
                    <a:pt x="2207353" y="0"/>
                  </a:lnTo>
                  <a:lnTo>
                    <a:pt x="2207353" y="520065"/>
                  </a:lnTo>
                  <a:lnTo>
                    <a:pt x="0" y="520065"/>
                  </a:lnTo>
                  <a:close/>
                </a:path>
              </a:pathLst>
            </a:custGeom>
            <a:solidFill>
              <a:srgbClr val="FFFFFF"/>
            </a:solidFill>
            <a:ln w="38100" cap="sq">
              <a:solidFill>
                <a:srgbClr val="000000"/>
              </a:solidFill>
              <a:prstDash val="solid"/>
              <a:miter/>
            </a:ln>
          </p:spPr>
        </p:sp>
        <p:sp>
          <p:nvSpPr>
            <p:cNvPr name="TextBox 29" id="29"/>
            <p:cNvSpPr txBox="true"/>
            <p:nvPr/>
          </p:nvSpPr>
          <p:spPr>
            <a:xfrm>
              <a:off x="0" y="-47625"/>
              <a:ext cx="2207353" cy="567690"/>
            </a:xfrm>
            <a:prstGeom prst="rect">
              <a:avLst/>
            </a:prstGeom>
          </p:spPr>
          <p:txBody>
            <a:bodyPr anchor="ctr" rtlCol="false" tIns="50800" lIns="50800" bIns="50800" rIns="50800"/>
            <a:lstStyle/>
            <a:p>
              <a:pPr algn="ctr">
                <a:lnSpc>
                  <a:spcPts val="2800"/>
                </a:lnSpc>
              </a:pPr>
            </a:p>
          </p:txBody>
        </p:sp>
      </p:grpSp>
      <p:grpSp>
        <p:nvGrpSpPr>
          <p:cNvPr name="Group 30" id="30"/>
          <p:cNvGrpSpPr/>
          <p:nvPr/>
        </p:nvGrpSpPr>
        <p:grpSpPr>
          <a:xfrm rot="0">
            <a:off x="2679790" y="5067397"/>
            <a:ext cx="8381045" cy="1847765"/>
            <a:chOff x="0" y="0"/>
            <a:chExt cx="2207353" cy="486654"/>
          </a:xfrm>
        </p:grpSpPr>
        <p:sp>
          <p:nvSpPr>
            <p:cNvPr name="Freeform 31" id="31"/>
            <p:cNvSpPr/>
            <p:nvPr/>
          </p:nvSpPr>
          <p:spPr>
            <a:xfrm flipH="false" flipV="false" rot="0">
              <a:off x="0" y="0"/>
              <a:ext cx="2207353" cy="486654"/>
            </a:xfrm>
            <a:custGeom>
              <a:avLst/>
              <a:gdLst/>
              <a:ahLst/>
              <a:cxnLst/>
              <a:rect r="r" b="b" t="t" l="l"/>
              <a:pathLst>
                <a:path h="486654" w="2207353">
                  <a:moveTo>
                    <a:pt x="0" y="0"/>
                  </a:moveTo>
                  <a:lnTo>
                    <a:pt x="2207353" y="0"/>
                  </a:lnTo>
                  <a:lnTo>
                    <a:pt x="2207353" y="486654"/>
                  </a:lnTo>
                  <a:lnTo>
                    <a:pt x="0" y="486654"/>
                  </a:lnTo>
                  <a:close/>
                </a:path>
              </a:pathLst>
            </a:custGeom>
            <a:solidFill>
              <a:srgbClr val="FFFFFF"/>
            </a:solidFill>
            <a:ln w="38100" cap="sq">
              <a:solidFill>
                <a:srgbClr val="000000"/>
              </a:solidFill>
              <a:prstDash val="solid"/>
              <a:miter/>
            </a:ln>
          </p:spPr>
        </p:sp>
        <p:sp>
          <p:nvSpPr>
            <p:cNvPr name="TextBox 32" id="32"/>
            <p:cNvSpPr txBox="true"/>
            <p:nvPr/>
          </p:nvSpPr>
          <p:spPr>
            <a:xfrm>
              <a:off x="0" y="-47625"/>
              <a:ext cx="2207353" cy="534279"/>
            </a:xfrm>
            <a:prstGeom prst="rect">
              <a:avLst/>
            </a:prstGeom>
          </p:spPr>
          <p:txBody>
            <a:bodyPr anchor="ctr" rtlCol="false" tIns="50800" lIns="50800" bIns="50800" rIns="50800"/>
            <a:lstStyle/>
            <a:p>
              <a:pPr algn="ctr">
                <a:lnSpc>
                  <a:spcPts val="2800"/>
                </a:lnSpc>
              </a:pPr>
            </a:p>
          </p:txBody>
        </p:sp>
      </p:grpSp>
      <p:grpSp>
        <p:nvGrpSpPr>
          <p:cNvPr name="Group 33" id="33"/>
          <p:cNvGrpSpPr/>
          <p:nvPr/>
        </p:nvGrpSpPr>
        <p:grpSpPr>
          <a:xfrm rot="0">
            <a:off x="2679790" y="6302358"/>
            <a:ext cx="8381045" cy="1681049"/>
            <a:chOff x="0" y="0"/>
            <a:chExt cx="2207353" cy="442745"/>
          </a:xfrm>
        </p:grpSpPr>
        <p:sp>
          <p:nvSpPr>
            <p:cNvPr name="Freeform 34" id="34"/>
            <p:cNvSpPr/>
            <p:nvPr/>
          </p:nvSpPr>
          <p:spPr>
            <a:xfrm flipH="false" flipV="false" rot="0">
              <a:off x="0" y="0"/>
              <a:ext cx="2207353" cy="442745"/>
            </a:xfrm>
            <a:custGeom>
              <a:avLst/>
              <a:gdLst/>
              <a:ahLst/>
              <a:cxnLst/>
              <a:rect r="r" b="b" t="t" l="l"/>
              <a:pathLst>
                <a:path h="442745" w="2207353">
                  <a:moveTo>
                    <a:pt x="0" y="0"/>
                  </a:moveTo>
                  <a:lnTo>
                    <a:pt x="2207353" y="0"/>
                  </a:lnTo>
                  <a:lnTo>
                    <a:pt x="2207353" y="442745"/>
                  </a:lnTo>
                  <a:lnTo>
                    <a:pt x="0" y="442745"/>
                  </a:lnTo>
                  <a:close/>
                </a:path>
              </a:pathLst>
            </a:custGeom>
            <a:solidFill>
              <a:srgbClr val="FFFFFF"/>
            </a:solidFill>
            <a:ln w="38100" cap="sq">
              <a:solidFill>
                <a:srgbClr val="000000"/>
              </a:solidFill>
              <a:prstDash val="solid"/>
              <a:miter/>
            </a:ln>
          </p:spPr>
        </p:sp>
        <p:sp>
          <p:nvSpPr>
            <p:cNvPr name="TextBox 35" id="35"/>
            <p:cNvSpPr txBox="true"/>
            <p:nvPr/>
          </p:nvSpPr>
          <p:spPr>
            <a:xfrm>
              <a:off x="0" y="-47625"/>
              <a:ext cx="2207353" cy="490370"/>
            </a:xfrm>
            <a:prstGeom prst="rect">
              <a:avLst/>
            </a:prstGeom>
          </p:spPr>
          <p:txBody>
            <a:bodyPr anchor="ctr" rtlCol="false" tIns="50800" lIns="50800" bIns="50800" rIns="50800"/>
            <a:lstStyle/>
            <a:p>
              <a:pPr algn="ctr">
                <a:lnSpc>
                  <a:spcPts val="2800"/>
                </a:lnSpc>
              </a:pPr>
            </a:p>
          </p:txBody>
        </p:sp>
      </p:grpSp>
      <p:grpSp>
        <p:nvGrpSpPr>
          <p:cNvPr name="Group 36" id="36"/>
          <p:cNvGrpSpPr/>
          <p:nvPr/>
        </p:nvGrpSpPr>
        <p:grpSpPr>
          <a:xfrm rot="0">
            <a:off x="2679790" y="7537320"/>
            <a:ext cx="8381045" cy="1234961"/>
            <a:chOff x="0" y="0"/>
            <a:chExt cx="2207353" cy="325257"/>
          </a:xfrm>
        </p:grpSpPr>
        <p:sp>
          <p:nvSpPr>
            <p:cNvPr name="Freeform 37" id="37"/>
            <p:cNvSpPr/>
            <p:nvPr/>
          </p:nvSpPr>
          <p:spPr>
            <a:xfrm flipH="false" flipV="false" rot="0">
              <a:off x="0" y="0"/>
              <a:ext cx="2207353" cy="325257"/>
            </a:xfrm>
            <a:custGeom>
              <a:avLst/>
              <a:gdLst/>
              <a:ahLst/>
              <a:cxnLst/>
              <a:rect r="r" b="b" t="t" l="l"/>
              <a:pathLst>
                <a:path h="325257" w="2207353">
                  <a:moveTo>
                    <a:pt x="0" y="0"/>
                  </a:moveTo>
                  <a:lnTo>
                    <a:pt x="2207353" y="0"/>
                  </a:lnTo>
                  <a:lnTo>
                    <a:pt x="2207353" y="325257"/>
                  </a:lnTo>
                  <a:lnTo>
                    <a:pt x="0" y="325257"/>
                  </a:lnTo>
                  <a:close/>
                </a:path>
              </a:pathLst>
            </a:custGeom>
            <a:solidFill>
              <a:srgbClr val="FFFFFF"/>
            </a:solidFill>
            <a:ln w="38100" cap="sq">
              <a:solidFill>
                <a:srgbClr val="000000"/>
              </a:solidFill>
              <a:prstDash val="solid"/>
              <a:miter/>
            </a:ln>
          </p:spPr>
        </p:sp>
        <p:sp>
          <p:nvSpPr>
            <p:cNvPr name="TextBox 38" id="38"/>
            <p:cNvSpPr txBox="true"/>
            <p:nvPr/>
          </p:nvSpPr>
          <p:spPr>
            <a:xfrm>
              <a:off x="0" y="-47625"/>
              <a:ext cx="2207353" cy="372882"/>
            </a:xfrm>
            <a:prstGeom prst="rect">
              <a:avLst/>
            </a:prstGeom>
          </p:spPr>
          <p:txBody>
            <a:bodyPr anchor="ctr" rtlCol="false" tIns="50800" lIns="50800" bIns="50800" rIns="50800"/>
            <a:lstStyle/>
            <a:p>
              <a:pPr algn="ctr">
                <a:lnSpc>
                  <a:spcPts val="2800"/>
                </a:lnSpc>
              </a:pPr>
            </a:p>
          </p:txBody>
        </p:sp>
      </p:grpSp>
      <p:grpSp>
        <p:nvGrpSpPr>
          <p:cNvPr name="Group 39" id="39"/>
          <p:cNvGrpSpPr/>
          <p:nvPr/>
        </p:nvGrpSpPr>
        <p:grpSpPr>
          <a:xfrm rot="0">
            <a:off x="2062310" y="2587950"/>
            <a:ext cx="1234961" cy="1234961"/>
            <a:chOff x="0" y="0"/>
            <a:chExt cx="812800" cy="812800"/>
          </a:xfrm>
        </p:grpSpPr>
        <p:sp>
          <p:nvSpPr>
            <p:cNvPr name="Freeform 40" id="4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41" id="41"/>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42" id="42"/>
          <p:cNvGrpSpPr/>
          <p:nvPr/>
        </p:nvGrpSpPr>
        <p:grpSpPr>
          <a:xfrm rot="0">
            <a:off x="2062310" y="3827674"/>
            <a:ext cx="1234961" cy="1234961"/>
            <a:chOff x="0" y="0"/>
            <a:chExt cx="812800" cy="812800"/>
          </a:xfrm>
        </p:grpSpPr>
        <p:sp>
          <p:nvSpPr>
            <p:cNvPr name="Freeform 43" id="4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44" id="44"/>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45" id="45"/>
          <p:cNvGrpSpPr/>
          <p:nvPr/>
        </p:nvGrpSpPr>
        <p:grpSpPr>
          <a:xfrm rot="0">
            <a:off x="2062310" y="5076922"/>
            <a:ext cx="1234961" cy="1234961"/>
            <a:chOff x="0" y="0"/>
            <a:chExt cx="812800" cy="812800"/>
          </a:xfrm>
        </p:grpSpPr>
        <p:sp>
          <p:nvSpPr>
            <p:cNvPr name="Freeform 46" id="4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47" id="47"/>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48" id="48"/>
          <p:cNvGrpSpPr/>
          <p:nvPr/>
        </p:nvGrpSpPr>
        <p:grpSpPr>
          <a:xfrm rot="0">
            <a:off x="2062310" y="6330933"/>
            <a:ext cx="1234961" cy="1234961"/>
            <a:chOff x="0" y="0"/>
            <a:chExt cx="812800" cy="812800"/>
          </a:xfrm>
        </p:grpSpPr>
        <p:sp>
          <p:nvSpPr>
            <p:cNvPr name="Freeform 49" id="4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50" id="50"/>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51" id="51"/>
          <p:cNvGrpSpPr/>
          <p:nvPr/>
        </p:nvGrpSpPr>
        <p:grpSpPr>
          <a:xfrm rot="0">
            <a:off x="2062310" y="7556370"/>
            <a:ext cx="1234961" cy="1234961"/>
            <a:chOff x="0" y="0"/>
            <a:chExt cx="812800" cy="812800"/>
          </a:xfrm>
        </p:grpSpPr>
        <p:sp>
          <p:nvSpPr>
            <p:cNvPr name="Freeform 52" id="5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4F4F4"/>
            </a:solidFill>
            <a:ln w="38100" cap="sq">
              <a:solidFill>
                <a:srgbClr val="000000"/>
              </a:solidFill>
              <a:prstDash val="solid"/>
              <a:miter/>
            </a:ln>
          </p:spPr>
        </p:sp>
        <p:sp>
          <p:nvSpPr>
            <p:cNvPr name="TextBox 53" id="53"/>
            <p:cNvSpPr txBox="true"/>
            <p:nvPr/>
          </p:nvSpPr>
          <p:spPr>
            <a:xfrm>
              <a:off x="76200" y="28575"/>
              <a:ext cx="660400" cy="708025"/>
            </a:xfrm>
            <a:prstGeom prst="rect">
              <a:avLst/>
            </a:prstGeom>
          </p:spPr>
          <p:txBody>
            <a:bodyPr anchor="ctr" rtlCol="false" tIns="50800" lIns="50800" bIns="50800" rIns="50800"/>
            <a:lstStyle/>
            <a:p>
              <a:pPr algn="ctr">
                <a:lnSpc>
                  <a:spcPts val="2800"/>
                </a:lnSpc>
              </a:pPr>
            </a:p>
          </p:txBody>
        </p:sp>
      </p:grpSp>
      <p:grpSp>
        <p:nvGrpSpPr>
          <p:cNvPr name="Group 54" id="54"/>
          <p:cNvGrpSpPr>
            <a:grpSpLocks noChangeAspect="true"/>
          </p:cNvGrpSpPr>
          <p:nvPr/>
        </p:nvGrpSpPr>
        <p:grpSpPr>
          <a:xfrm rot="0">
            <a:off x="2105619" y="2607451"/>
            <a:ext cx="1191652" cy="1191647"/>
            <a:chOff x="0" y="0"/>
            <a:chExt cx="6350000" cy="6349975"/>
          </a:xfrm>
        </p:grpSpPr>
        <p:sp>
          <p:nvSpPr>
            <p:cNvPr name="Freeform 55" id="55"/>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2"/>
              <a:stretch>
                <a:fillRect l="-2458" t="0" r="-2458" b="0"/>
              </a:stretch>
            </a:blipFill>
          </p:spPr>
        </p:sp>
      </p:grpSp>
      <p:sp>
        <p:nvSpPr>
          <p:cNvPr name="Freeform 56" id="56"/>
          <p:cNvSpPr/>
          <p:nvPr/>
        </p:nvSpPr>
        <p:spPr>
          <a:xfrm flipH="false" flipV="false" rot="0">
            <a:off x="2304045" y="4029029"/>
            <a:ext cx="794800" cy="832251"/>
          </a:xfrm>
          <a:custGeom>
            <a:avLst/>
            <a:gdLst/>
            <a:ahLst/>
            <a:cxnLst/>
            <a:rect r="r" b="b" t="t" l="l"/>
            <a:pathLst>
              <a:path h="832251" w="794800">
                <a:moveTo>
                  <a:pt x="0" y="0"/>
                </a:moveTo>
                <a:lnTo>
                  <a:pt x="794799" y="0"/>
                </a:lnTo>
                <a:lnTo>
                  <a:pt x="794799" y="832251"/>
                </a:lnTo>
                <a:lnTo>
                  <a:pt x="0" y="83225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7" id="57"/>
          <p:cNvSpPr/>
          <p:nvPr/>
        </p:nvSpPr>
        <p:spPr>
          <a:xfrm flipH="false" flipV="false" rot="0">
            <a:off x="2202987" y="5217600"/>
            <a:ext cx="953607" cy="953607"/>
          </a:xfrm>
          <a:custGeom>
            <a:avLst/>
            <a:gdLst/>
            <a:ahLst/>
            <a:cxnLst/>
            <a:rect r="r" b="b" t="t" l="l"/>
            <a:pathLst>
              <a:path h="953607" w="953607">
                <a:moveTo>
                  <a:pt x="0" y="0"/>
                </a:moveTo>
                <a:lnTo>
                  <a:pt x="953607" y="0"/>
                </a:lnTo>
                <a:lnTo>
                  <a:pt x="953607" y="953606"/>
                </a:lnTo>
                <a:lnTo>
                  <a:pt x="0" y="953606"/>
                </a:lnTo>
                <a:lnTo>
                  <a:pt x="0" y="0"/>
                </a:lnTo>
                <a:close/>
              </a:path>
            </a:pathLst>
          </a:custGeom>
          <a:blipFill>
            <a:blip r:embed="rId5"/>
            <a:stretch>
              <a:fillRect l="0" t="0" r="0" b="0"/>
            </a:stretch>
          </a:blipFill>
        </p:spPr>
      </p:sp>
      <p:sp>
        <p:nvSpPr>
          <p:cNvPr name="Freeform 58" id="58"/>
          <p:cNvSpPr/>
          <p:nvPr/>
        </p:nvSpPr>
        <p:spPr>
          <a:xfrm flipH="false" flipV="false" rot="0">
            <a:off x="2240964" y="6639892"/>
            <a:ext cx="920961" cy="617044"/>
          </a:xfrm>
          <a:custGeom>
            <a:avLst/>
            <a:gdLst/>
            <a:ahLst/>
            <a:cxnLst/>
            <a:rect r="r" b="b" t="t" l="l"/>
            <a:pathLst>
              <a:path h="617044" w="920961">
                <a:moveTo>
                  <a:pt x="0" y="0"/>
                </a:moveTo>
                <a:lnTo>
                  <a:pt x="920961" y="0"/>
                </a:lnTo>
                <a:lnTo>
                  <a:pt x="920961" y="617044"/>
                </a:lnTo>
                <a:lnTo>
                  <a:pt x="0" y="61704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9" id="59"/>
          <p:cNvSpPr/>
          <p:nvPr/>
        </p:nvSpPr>
        <p:spPr>
          <a:xfrm flipH="false" flipV="false" rot="0">
            <a:off x="2240964" y="7784970"/>
            <a:ext cx="939600" cy="761076"/>
          </a:xfrm>
          <a:custGeom>
            <a:avLst/>
            <a:gdLst/>
            <a:ahLst/>
            <a:cxnLst/>
            <a:rect r="r" b="b" t="t" l="l"/>
            <a:pathLst>
              <a:path h="761076" w="939600">
                <a:moveTo>
                  <a:pt x="0" y="0"/>
                </a:moveTo>
                <a:lnTo>
                  <a:pt x="939600" y="0"/>
                </a:lnTo>
                <a:lnTo>
                  <a:pt x="939600" y="761076"/>
                </a:lnTo>
                <a:lnTo>
                  <a:pt x="0" y="76107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60" id="60"/>
          <p:cNvSpPr txBox="true"/>
          <p:nvPr/>
        </p:nvSpPr>
        <p:spPr>
          <a:xfrm rot="0">
            <a:off x="1132436" y="2701932"/>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a:rPr>
              <a:t>STEP</a:t>
            </a:r>
          </a:p>
        </p:txBody>
      </p:sp>
      <p:sp>
        <p:nvSpPr>
          <p:cNvPr name="TextBox 61" id="61"/>
          <p:cNvSpPr txBox="true"/>
          <p:nvPr/>
        </p:nvSpPr>
        <p:spPr>
          <a:xfrm rot="0">
            <a:off x="1132436" y="4054629"/>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a:rPr>
              <a:t>STEP</a:t>
            </a:r>
          </a:p>
        </p:txBody>
      </p:sp>
      <p:sp>
        <p:nvSpPr>
          <p:cNvPr name="TextBox 62" id="62"/>
          <p:cNvSpPr txBox="true"/>
          <p:nvPr/>
        </p:nvSpPr>
        <p:spPr>
          <a:xfrm rot="0">
            <a:off x="1132436" y="5286472"/>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a:rPr>
              <a:t>STEP</a:t>
            </a:r>
          </a:p>
        </p:txBody>
      </p:sp>
      <p:sp>
        <p:nvSpPr>
          <p:cNvPr name="TextBox 63" id="63"/>
          <p:cNvSpPr txBox="true"/>
          <p:nvPr/>
        </p:nvSpPr>
        <p:spPr>
          <a:xfrm rot="0">
            <a:off x="1132436" y="6530958"/>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a:rPr>
              <a:t>STEP</a:t>
            </a:r>
          </a:p>
        </p:txBody>
      </p:sp>
      <p:sp>
        <p:nvSpPr>
          <p:cNvPr name="TextBox 64" id="64"/>
          <p:cNvSpPr txBox="true"/>
          <p:nvPr/>
        </p:nvSpPr>
        <p:spPr>
          <a:xfrm rot="0">
            <a:off x="1132436" y="7784970"/>
            <a:ext cx="1033610" cy="349250"/>
          </a:xfrm>
          <a:prstGeom prst="rect">
            <a:avLst/>
          </a:prstGeom>
        </p:spPr>
        <p:txBody>
          <a:bodyPr anchor="t" rtlCol="false" tIns="0" lIns="0" bIns="0" rIns="0">
            <a:spAutoFit/>
          </a:bodyPr>
          <a:lstStyle/>
          <a:p>
            <a:pPr algn="ctr">
              <a:lnSpc>
                <a:spcPts val="2800"/>
              </a:lnSpc>
              <a:spcBef>
                <a:spcPct val="0"/>
              </a:spcBef>
            </a:pPr>
            <a:r>
              <a:rPr lang="en-US" sz="2000">
                <a:solidFill>
                  <a:srgbClr val="FFFFFF"/>
                </a:solidFill>
                <a:latin typeface="Fira Sans"/>
              </a:rPr>
              <a:t>STEP</a:t>
            </a:r>
          </a:p>
        </p:txBody>
      </p:sp>
      <p:sp>
        <p:nvSpPr>
          <p:cNvPr name="TextBox 65" id="65"/>
          <p:cNvSpPr txBox="true"/>
          <p:nvPr/>
        </p:nvSpPr>
        <p:spPr>
          <a:xfrm rot="0">
            <a:off x="1539256" y="2974982"/>
            <a:ext cx="219968"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a:rPr>
              <a:t>1</a:t>
            </a:r>
          </a:p>
        </p:txBody>
      </p:sp>
      <p:sp>
        <p:nvSpPr>
          <p:cNvPr name="TextBox 66" id="66"/>
          <p:cNvSpPr txBox="true"/>
          <p:nvPr/>
        </p:nvSpPr>
        <p:spPr>
          <a:xfrm rot="0">
            <a:off x="1523481" y="4327679"/>
            <a:ext cx="251520"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a:rPr>
              <a:t>2</a:t>
            </a:r>
          </a:p>
        </p:txBody>
      </p:sp>
      <p:sp>
        <p:nvSpPr>
          <p:cNvPr name="TextBox 67" id="67"/>
          <p:cNvSpPr txBox="true"/>
          <p:nvPr/>
        </p:nvSpPr>
        <p:spPr>
          <a:xfrm rot="0">
            <a:off x="1522439" y="5589656"/>
            <a:ext cx="253603"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a:rPr>
              <a:t>3</a:t>
            </a:r>
          </a:p>
        </p:txBody>
      </p:sp>
      <p:sp>
        <p:nvSpPr>
          <p:cNvPr name="TextBox 68" id="68"/>
          <p:cNvSpPr txBox="true"/>
          <p:nvPr/>
        </p:nvSpPr>
        <p:spPr>
          <a:xfrm rot="0">
            <a:off x="1523481" y="6804008"/>
            <a:ext cx="270272"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a:rPr>
              <a:t>4</a:t>
            </a:r>
          </a:p>
        </p:txBody>
      </p:sp>
      <p:sp>
        <p:nvSpPr>
          <p:cNvPr name="TextBox 69" id="69"/>
          <p:cNvSpPr txBox="true"/>
          <p:nvPr/>
        </p:nvSpPr>
        <p:spPr>
          <a:xfrm rot="0">
            <a:off x="1520951" y="8026383"/>
            <a:ext cx="254496" cy="679451"/>
          </a:xfrm>
          <a:prstGeom prst="rect">
            <a:avLst/>
          </a:prstGeom>
        </p:spPr>
        <p:txBody>
          <a:bodyPr anchor="t" rtlCol="false" tIns="0" lIns="0" bIns="0" rIns="0">
            <a:spAutoFit/>
          </a:bodyPr>
          <a:lstStyle/>
          <a:p>
            <a:pPr algn="ctr">
              <a:lnSpc>
                <a:spcPts val="5599"/>
              </a:lnSpc>
              <a:spcBef>
                <a:spcPct val="0"/>
              </a:spcBef>
            </a:pPr>
            <a:r>
              <a:rPr lang="en-US" sz="3999">
                <a:solidFill>
                  <a:srgbClr val="FFFFFF"/>
                </a:solidFill>
                <a:latin typeface="Fira Sans"/>
              </a:rPr>
              <a:t>5</a:t>
            </a:r>
          </a:p>
        </p:txBody>
      </p:sp>
      <p:sp>
        <p:nvSpPr>
          <p:cNvPr name="TextBox 70" id="70"/>
          <p:cNvSpPr txBox="true"/>
          <p:nvPr/>
        </p:nvSpPr>
        <p:spPr>
          <a:xfrm rot="0">
            <a:off x="3480803" y="2994032"/>
            <a:ext cx="6732687" cy="481330"/>
          </a:xfrm>
          <a:prstGeom prst="rect">
            <a:avLst/>
          </a:prstGeom>
        </p:spPr>
        <p:txBody>
          <a:bodyPr anchor="t" rtlCol="false" tIns="0" lIns="0" bIns="0" rIns="0">
            <a:spAutoFit/>
          </a:bodyPr>
          <a:lstStyle/>
          <a:p>
            <a:pPr algn="l">
              <a:lnSpc>
                <a:spcPts val="3919"/>
              </a:lnSpc>
              <a:spcBef>
                <a:spcPct val="0"/>
              </a:spcBef>
            </a:pPr>
            <a:r>
              <a:rPr lang="en-US" sz="2799">
                <a:solidFill>
                  <a:srgbClr val="014575"/>
                </a:solidFill>
                <a:latin typeface="Assistant Bold"/>
              </a:rPr>
              <a:t>SHOUT their name &amp; SHAKE their shoulders</a:t>
            </a:r>
          </a:p>
        </p:txBody>
      </p:sp>
      <p:sp>
        <p:nvSpPr>
          <p:cNvPr name="TextBox 71" id="71"/>
          <p:cNvSpPr txBox="true"/>
          <p:nvPr/>
        </p:nvSpPr>
        <p:spPr>
          <a:xfrm rot="0">
            <a:off x="3583021" y="4183795"/>
            <a:ext cx="3880693" cy="481330"/>
          </a:xfrm>
          <a:prstGeom prst="rect">
            <a:avLst/>
          </a:prstGeom>
        </p:spPr>
        <p:txBody>
          <a:bodyPr anchor="t" rtlCol="false" tIns="0" lIns="0" bIns="0" rIns="0">
            <a:spAutoFit/>
          </a:bodyPr>
          <a:lstStyle/>
          <a:p>
            <a:pPr algn="l">
              <a:lnSpc>
                <a:spcPts val="3919"/>
              </a:lnSpc>
              <a:spcBef>
                <a:spcPct val="0"/>
              </a:spcBef>
            </a:pPr>
            <a:r>
              <a:rPr lang="en-US" sz="2799">
                <a:solidFill>
                  <a:srgbClr val="014575"/>
                </a:solidFill>
                <a:latin typeface="Assistant Bold"/>
              </a:rPr>
              <a:t>Call 9-1-1 if unresponsive</a:t>
            </a:r>
          </a:p>
        </p:txBody>
      </p:sp>
      <p:sp>
        <p:nvSpPr>
          <p:cNvPr name="TextBox 72" id="72"/>
          <p:cNvSpPr txBox="true"/>
          <p:nvPr/>
        </p:nvSpPr>
        <p:spPr>
          <a:xfrm rot="0">
            <a:off x="3583021" y="5425163"/>
            <a:ext cx="5652492" cy="481330"/>
          </a:xfrm>
          <a:prstGeom prst="rect">
            <a:avLst/>
          </a:prstGeom>
        </p:spPr>
        <p:txBody>
          <a:bodyPr anchor="t" rtlCol="false" tIns="0" lIns="0" bIns="0" rIns="0">
            <a:spAutoFit/>
          </a:bodyPr>
          <a:lstStyle/>
          <a:p>
            <a:pPr algn="l">
              <a:lnSpc>
                <a:spcPts val="3919"/>
              </a:lnSpc>
              <a:spcBef>
                <a:spcPct val="0"/>
              </a:spcBef>
            </a:pPr>
            <a:r>
              <a:rPr lang="en-US" sz="2799">
                <a:solidFill>
                  <a:srgbClr val="014575"/>
                </a:solidFill>
                <a:latin typeface="Assistant Bold"/>
              </a:rPr>
              <a:t>Give NALOXONE - 1 spray into nostril</a:t>
            </a:r>
          </a:p>
        </p:txBody>
      </p:sp>
      <p:sp>
        <p:nvSpPr>
          <p:cNvPr name="TextBox 73" id="73"/>
          <p:cNvSpPr txBox="true"/>
          <p:nvPr/>
        </p:nvSpPr>
        <p:spPr>
          <a:xfrm rot="0">
            <a:off x="3583021" y="6607158"/>
            <a:ext cx="6908323" cy="772541"/>
          </a:xfrm>
          <a:prstGeom prst="rect">
            <a:avLst/>
          </a:prstGeom>
        </p:spPr>
        <p:txBody>
          <a:bodyPr anchor="t" rtlCol="false" tIns="0" lIns="0" bIns="0" rIns="0">
            <a:spAutoFit/>
          </a:bodyPr>
          <a:lstStyle/>
          <a:p>
            <a:pPr algn="l">
              <a:lnSpc>
                <a:spcPts val="3051"/>
              </a:lnSpc>
            </a:pPr>
            <a:r>
              <a:rPr lang="en-US" sz="2799">
                <a:solidFill>
                  <a:srgbClr val="014575"/>
                </a:solidFill>
                <a:latin typeface="Assistant Bold"/>
              </a:rPr>
              <a:t>Perform RESCUE BREATHING and/or CHEST COMPRESSIONS</a:t>
            </a:r>
          </a:p>
        </p:txBody>
      </p:sp>
      <p:sp>
        <p:nvSpPr>
          <p:cNvPr name="TextBox 74" id="74"/>
          <p:cNvSpPr txBox="true"/>
          <p:nvPr/>
        </p:nvSpPr>
        <p:spPr>
          <a:xfrm rot="0">
            <a:off x="3583021" y="7813545"/>
            <a:ext cx="6908323" cy="772541"/>
          </a:xfrm>
          <a:prstGeom prst="rect">
            <a:avLst/>
          </a:prstGeom>
        </p:spPr>
        <p:txBody>
          <a:bodyPr anchor="t" rtlCol="false" tIns="0" lIns="0" bIns="0" rIns="0">
            <a:spAutoFit/>
          </a:bodyPr>
          <a:lstStyle/>
          <a:p>
            <a:pPr algn="l">
              <a:lnSpc>
                <a:spcPts val="3051"/>
              </a:lnSpc>
            </a:pPr>
            <a:r>
              <a:rPr lang="en-US" sz="2799">
                <a:solidFill>
                  <a:srgbClr val="014575"/>
                </a:solidFill>
                <a:latin typeface="Assistant Bold"/>
              </a:rPr>
              <a:t>Is it working? If NO improvement after 2-3 minutes, repeat steps 3 &amp; 4. Stay with them!</a:t>
            </a:r>
          </a:p>
        </p:txBody>
      </p:sp>
      <p:grpSp>
        <p:nvGrpSpPr>
          <p:cNvPr name="Group 75" id="75"/>
          <p:cNvGrpSpPr/>
          <p:nvPr/>
        </p:nvGrpSpPr>
        <p:grpSpPr>
          <a:xfrm rot="0">
            <a:off x="11346585" y="4875832"/>
            <a:ext cx="6180880" cy="3915499"/>
            <a:chOff x="0" y="0"/>
            <a:chExt cx="1627886" cy="1031242"/>
          </a:xfrm>
        </p:grpSpPr>
        <p:sp>
          <p:nvSpPr>
            <p:cNvPr name="Freeform 76" id="76"/>
            <p:cNvSpPr/>
            <p:nvPr/>
          </p:nvSpPr>
          <p:spPr>
            <a:xfrm flipH="false" flipV="false" rot="0">
              <a:off x="0" y="0"/>
              <a:ext cx="1627886" cy="1031242"/>
            </a:xfrm>
            <a:custGeom>
              <a:avLst/>
              <a:gdLst/>
              <a:ahLst/>
              <a:cxnLst/>
              <a:rect r="r" b="b" t="t" l="l"/>
              <a:pathLst>
                <a:path h="1031242" w="1627886">
                  <a:moveTo>
                    <a:pt x="0" y="0"/>
                  </a:moveTo>
                  <a:lnTo>
                    <a:pt x="1627886" y="0"/>
                  </a:lnTo>
                  <a:lnTo>
                    <a:pt x="1627886" y="1031242"/>
                  </a:lnTo>
                  <a:lnTo>
                    <a:pt x="0" y="1031242"/>
                  </a:lnTo>
                  <a:close/>
                </a:path>
              </a:pathLst>
            </a:custGeom>
            <a:solidFill>
              <a:srgbClr val="FFFFFF"/>
            </a:solidFill>
          </p:spPr>
        </p:sp>
        <p:sp>
          <p:nvSpPr>
            <p:cNvPr name="TextBox 77" id="77"/>
            <p:cNvSpPr txBox="true"/>
            <p:nvPr/>
          </p:nvSpPr>
          <p:spPr>
            <a:xfrm>
              <a:off x="0" y="-47625"/>
              <a:ext cx="1627886" cy="1078867"/>
            </a:xfrm>
            <a:prstGeom prst="rect">
              <a:avLst/>
            </a:prstGeom>
          </p:spPr>
          <p:txBody>
            <a:bodyPr anchor="ctr" rtlCol="false" tIns="50800" lIns="50800" bIns="50800" rIns="50800"/>
            <a:lstStyle/>
            <a:p>
              <a:pPr algn="ctr">
                <a:lnSpc>
                  <a:spcPts val="2800"/>
                </a:lnSpc>
              </a:pPr>
            </a:p>
          </p:txBody>
        </p:sp>
      </p:grpSp>
      <p:sp>
        <p:nvSpPr>
          <p:cNvPr name="Freeform 78" id="78"/>
          <p:cNvSpPr/>
          <p:nvPr/>
        </p:nvSpPr>
        <p:spPr>
          <a:xfrm flipH="false" flipV="false" rot="0">
            <a:off x="11685235" y="6520408"/>
            <a:ext cx="5503579" cy="1861308"/>
          </a:xfrm>
          <a:custGeom>
            <a:avLst/>
            <a:gdLst/>
            <a:ahLst/>
            <a:cxnLst/>
            <a:rect r="r" b="b" t="t" l="l"/>
            <a:pathLst>
              <a:path h="1861308" w="5503579">
                <a:moveTo>
                  <a:pt x="0" y="0"/>
                </a:moveTo>
                <a:lnTo>
                  <a:pt x="5503580" y="0"/>
                </a:lnTo>
                <a:lnTo>
                  <a:pt x="5503580" y="1861308"/>
                </a:lnTo>
                <a:lnTo>
                  <a:pt x="0" y="1861308"/>
                </a:lnTo>
                <a:lnTo>
                  <a:pt x="0" y="0"/>
                </a:lnTo>
                <a:close/>
              </a:path>
            </a:pathLst>
          </a:custGeom>
          <a:blipFill>
            <a:blip r:embed="rId10"/>
            <a:stretch>
              <a:fillRect l="0" t="0" r="0" b="0"/>
            </a:stretch>
          </a:blipFill>
        </p:spPr>
      </p:sp>
      <p:sp>
        <p:nvSpPr>
          <p:cNvPr name="TextBox 79" id="79"/>
          <p:cNvSpPr txBox="true"/>
          <p:nvPr/>
        </p:nvSpPr>
        <p:spPr>
          <a:xfrm rot="0">
            <a:off x="11742536" y="5362672"/>
            <a:ext cx="1849799" cy="772541"/>
          </a:xfrm>
          <a:prstGeom prst="rect">
            <a:avLst/>
          </a:prstGeom>
        </p:spPr>
        <p:txBody>
          <a:bodyPr anchor="t" rtlCol="false" tIns="0" lIns="0" bIns="0" rIns="0">
            <a:spAutoFit/>
          </a:bodyPr>
          <a:lstStyle/>
          <a:p>
            <a:pPr algn="l">
              <a:lnSpc>
                <a:spcPts val="3051"/>
              </a:lnSpc>
            </a:pPr>
            <a:r>
              <a:rPr lang="en-US" sz="2799">
                <a:solidFill>
                  <a:srgbClr val="014575"/>
                </a:solidFill>
                <a:latin typeface="Assistant Bold"/>
              </a:rPr>
              <a:t>RECOVERY</a:t>
            </a:r>
          </a:p>
          <a:p>
            <a:pPr algn="l">
              <a:lnSpc>
                <a:spcPts val="3051"/>
              </a:lnSpc>
            </a:pPr>
            <a:r>
              <a:rPr lang="en-US" sz="2799">
                <a:solidFill>
                  <a:srgbClr val="014575"/>
                </a:solidFill>
                <a:latin typeface="Assistant Bold"/>
              </a:rPr>
              <a:t>POSITION</a:t>
            </a:r>
          </a:p>
        </p:txBody>
      </p:sp>
      <p:sp>
        <p:nvSpPr>
          <p:cNvPr name="TextBox 80" id="80"/>
          <p:cNvSpPr txBox="true"/>
          <p:nvPr/>
        </p:nvSpPr>
        <p:spPr>
          <a:xfrm rot="0">
            <a:off x="13630434" y="5532535"/>
            <a:ext cx="3897031" cy="491871"/>
          </a:xfrm>
          <a:prstGeom prst="rect">
            <a:avLst/>
          </a:prstGeom>
        </p:spPr>
        <p:txBody>
          <a:bodyPr anchor="t" rtlCol="false" tIns="0" lIns="0" bIns="0" rIns="0">
            <a:spAutoFit/>
          </a:bodyPr>
          <a:lstStyle/>
          <a:p>
            <a:pPr algn="l">
              <a:lnSpc>
                <a:spcPts val="1962"/>
              </a:lnSpc>
            </a:pPr>
            <a:r>
              <a:rPr lang="en-US" sz="1800">
                <a:solidFill>
                  <a:srgbClr val="000000"/>
                </a:solidFill>
                <a:latin typeface="Assistant"/>
              </a:rPr>
              <a:t>If the person begins breathing on their own, put them in the recovery position.</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sp>
        <p:nvSpPr>
          <p:cNvPr name="TextBox 8" id="8"/>
          <p:cNvSpPr txBox="true"/>
          <p:nvPr/>
        </p:nvSpPr>
        <p:spPr>
          <a:xfrm rot="0">
            <a:off x="7330106" y="3767058"/>
            <a:ext cx="9185745" cy="6134100"/>
          </a:xfrm>
          <a:prstGeom prst="rect">
            <a:avLst/>
          </a:prstGeom>
        </p:spPr>
        <p:txBody>
          <a:bodyPr anchor="t" rtlCol="false" tIns="0" lIns="0" bIns="0" rIns="0">
            <a:spAutoFit/>
          </a:bodyPr>
          <a:lstStyle/>
          <a:p>
            <a:pPr algn="l">
              <a:lnSpc>
                <a:spcPts val="4079"/>
              </a:lnSpc>
            </a:pPr>
            <a:r>
              <a:rPr lang="en-US" sz="2399">
                <a:solidFill>
                  <a:srgbClr val="014575"/>
                </a:solidFill>
                <a:latin typeface="DM Sans Bold"/>
              </a:rPr>
              <a:t>Stimulate with NOISE</a:t>
            </a:r>
          </a:p>
          <a:p>
            <a:pPr algn="l" marL="518158" indent="-259079" lvl="1">
              <a:lnSpc>
                <a:spcPts val="4079"/>
              </a:lnSpc>
              <a:buFont typeface="Arial"/>
              <a:buChar char="•"/>
            </a:pPr>
            <a:r>
              <a:rPr lang="en-US" sz="2399">
                <a:solidFill>
                  <a:srgbClr val="014575"/>
                </a:solidFill>
                <a:latin typeface="DM Sans"/>
              </a:rPr>
              <a:t>Shout their name.</a:t>
            </a:r>
          </a:p>
          <a:p>
            <a:pPr algn="l" marL="518158" indent="-259079" lvl="1">
              <a:lnSpc>
                <a:spcPts val="4079"/>
              </a:lnSpc>
              <a:buFont typeface="Arial"/>
              <a:buChar char="•"/>
            </a:pPr>
            <a:r>
              <a:rPr lang="en-US" sz="2399">
                <a:solidFill>
                  <a:srgbClr val="014575"/>
                </a:solidFill>
                <a:latin typeface="DM Sans"/>
              </a:rPr>
              <a:t>Say, "Hey are you ok?"</a:t>
            </a:r>
          </a:p>
          <a:p>
            <a:pPr algn="l">
              <a:lnSpc>
                <a:spcPts val="4079"/>
              </a:lnSpc>
            </a:pPr>
          </a:p>
          <a:p>
            <a:pPr algn="l">
              <a:lnSpc>
                <a:spcPts val="4079"/>
              </a:lnSpc>
            </a:pPr>
            <a:r>
              <a:rPr lang="en-US" sz="2399">
                <a:solidFill>
                  <a:srgbClr val="014575"/>
                </a:solidFill>
                <a:latin typeface="DM Sans Bold"/>
              </a:rPr>
              <a:t>Stimulate with TOUCH</a:t>
            </a:r>
          </a:p>
          <a:p>
            <a:pPr algn="l" marL="518158" indent="-259079" lvl="1">
              <a:lnSpc>
                <a:spcPts val="4079"/>
              </a:lnSpc>
              <a:buFont typeface="Arial"/>
              <a:buChar char="•"/>
            </a:pPr>
            <a:r>
              <a:rPr lang="en-US" sz="2399">
                <a:solidFill>
                  <a:srgbClr val="014575"/>
                </a:solidFill>
                <a:latin typeface="DM Sans"/>
              </a:rPr>
              <a:t>Tell the person what you are doing before you touch them. "Hi... I'm just checking that you're OK."</a:t>
            </a:r>
          </a:p>
          <a:p>
            <a:pPr algn="l" marL="518158" indent="-259079" lvl="1">
              <a:lnSpc>
                <a:spcPts val="4079"/>
              </a:lnSpc>
              <a:buFont typeface="Arial"/>
              <a:buChar char="•"/>
            </a:pPr>
            <a:r>
              <a:rPr lang="en-US" sz="2399">
                <a:solidFill>
                  <a:srgbClr val="014575"/>
                </a:solidFill>
                <a:latin typeface="DM Sans"/>
              </a:rPr>
              <a:t>Shake their shoulders.</a:t>
            </a:r>
          </a:p>
          <a:p>
            <a:pPr algn="l" marL="518158" indent="-259079" lvl="1">
              <a:lnSpc>
                <a:spcPts val="4079"/>
              </a:lnSpc>
              <a:buFont typeface="Arial"/>
              <a:buChar char="•"/>
            </a:pPr>
            <a:r>
              <a:rPr lang="en-US" sz="2399">
                <a:solidFill>
                  <a:srgbClr val="014575"/>
                </a:solidFill>
                <a:latin typeface="DM Sans"/>
              </a:rPr>
              <a:t>Rub your knuckles hard on their chest bone or under their nose.</a:t>
            </a:r>
          </a:p>
          <a:p>
            <a:pPr algn="l" marL="518158" indent="-259079" lvl="1">
              <a:lnSpc>
                <a:spcPts val="4079"/>
              </a:lnSpc>
              <a:buFont typeface="Arial"/>
              <a:buChar char="•"/>
            </a:pPr>
            <a:r>
              <a:rPr lang="en-US" sz="2399">
                <a:solidFill>
                  <a:srgbClr val="014575"/>
                </a:solidFill>
                <a:latin typeface="DM Sans"/>
              </a:rPr>
              <a:t>Pinch their ear lobe.</a:t>
            </a:r>
          </a:p>
          <a:p>
            <a:pPr algn="l">
              <a:lnSpc>
                <a:spcPts val="4079"/>
              </a:lnSpc>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AutoShape 12" id="12"/>
          <p:cNvSpPr/>
          <p:nvPr/>
        </p:nvSpPr>
        <p:spPr>
          <a:xfrm>
            <a:off x="7330106" y="5659781"/>
            <a:ext cx="8910031" cy="63763"/>
          </a:xfrm>
          <a:prstGeom prst="line">
            <a:avLst/>
          </a:prstGeom>
          <a:ln cap="flat" w="9525">
            <a:solidFill>
              <a:srgbClr val="000000"/>
            </a:solidFill>
            <a:prstDash val="solid"/>
            <a:headEnd type="none" len="sm" w="sm"/>
            <a:tailEnd type="none" len="sm" w="sm"/>
          </a:ln>
        </p:spPr>
      </p:sp>
      <p:sp>
        <p:nvSpPr>
          <p:cNvPr name="TextBox 13" id="13"/>
          <p:cNvSpPr txBox="true"/>
          <p:nvPr/>
        </p:nvSpPr>
        <p:spPr>
          <a:xfrm rot="0">
            <a:off x="7330106" y="1421815"/>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1 - SHOUT AND SHAKE</a:t>
            </a:r>
          </a:p>
        </p:txBody>
      </p:sp>
      <p:sp>
        <p:nvSpPr>
          <p:cNvPr name="TextBox 14" id="14"/>
          <p:cNvSpPr txBox="true"/>
          <p:nvPr/>
        </p:nvSpPr>
        <p:spPr>
          <a:xfrm rot="0">
            <a:off x="7330106" y="2461493"/>
            <a:ext cx="9929194" cy="1011760"/>
          </a:xfrm>
          <a:prstGeom prst="rect">
            <a:avLst/>
          </a:prstGeom>
        </p:spPr>
        <p:txBody>
          <a:bodyPr anchor="t" rtlCol="false" tIns="0" lIns="0" bIns="0" rIns="0">
            <a:spAutoFit/>
          </a:bodyPr>
          <a:lstStyle/>
          <a:p>
            <a:pPr algn="l">
              <a:lnSpc>
                <a:spcPts val="3904"/>
              </a:lnSpc>
            </a:pPr>
            <a:r>
              <a:rPr lang="en-US" sz="3517">
                <a:solidFill>
                  <a:srgbClr val="014575"/>
                </a:solidFill>
                <a:latin typeface="DM Sans Bold"/>
              </a:rPr>
              <a:t>IS THE PERSON RESPONSIVE?</a:t>
            </a:r>
          </a:p>
          <a:p>
            <a:pPr algn="l">
              <a:lnSpc>
                <a:spcPts val="3904"/>
              </a:lnSpc>
            </a:pPr>
            <a:r>
              <a:rPr lang="en-US" sz="3517">
                <a:solidFill>
                  <a:srgbClr val="014575"/>
                </a:solidFill>
                <a:latin typeface="DM Sans Bold"/>
              </a:rPr>
              <a:t>PERHAPS THEY ARE JUST SLEEPING.</a:t>
            </a:r>
          </a:p>
        </p:txBody>
      </p:sp>
      <p:grpSp>
        <p:nvGrpSpPr>
          <p:cNvPr name="Group 15" id="15"/>
          <p:cNvGrpSpPr/>
          <p:nvPr/>
        </p:nvGrpSpPr>
        <p:grpSpPr>
          <a:xfrm rot="0">
            <a:off x="1028700" y="1526590"/>
            <a:ext cx="5486280" cy="6918177"/>
            <a:chOff x="0" y="0"/>
            <a:chExt cx="1444946" cy="1822071"/>
          </a:xfrm>
        </p:grpSpPr>
        <p:sp>
          <p:nvSpPr>
            <p:cNvPr name="Freeform 16" id="16"/>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7" id="17"/>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Freeform 18" id="18"/>
          <p:cNvSpPr/>
          <p:nvPr/>
        </p:nvSpPr>
        <p:spPr>
          <a:xfrm flipH="false" flipV="false" rot="0">
            <a:off x="1282561" y="3273163"/>
            <a:ext cx="4864582" cy="3625373"/>
          </a:xfrm>
          <a:custGeom>
            <a:avLst/>
            <a:gdLst/>
            <a:ahLst/>
            <a:cxnLst/>
            <a:rect r="r" b="b" t="t" l="l"/>
            <a:pathLst>
              <a:path h="3625373" w="4864582">
                <a:moveTo>
                  <a:pt x="0" y="0"/>
                </a:moveTo>
                <a:lnTo>
                  <a:pt x="4864582" y="0"/>
                </a:lnTo>
                <a:lnTo>
                  <a:pt x="4864582" y="3625372"/>
                </a:lnTo>
                <a:lnTo>
                  <a:pt x="0" y="3625372"/>
                </a:lnTo>
                <a:lnTo>
                  <a:pt x="0" y="0"/>
                </a:lnTo>
                <a:close/>
              </a:path>
            </a:pathLst>
          </a:custGeom>
          <a:blipFill>
            <a:blip r:embed="rId4"/>
            <a:stretch>
              <a:fillRect l="0" t="-637" r="-1924" b="0"/>
            </a:stretch>
          </a:blipFill>
        </p:spPr>
      </p:sp>
    </p:spTree>
  </p:cSld>
  <p:clrMapOvr>
    <a:masterClrMapping/>
  </p:clrMapOvr>
</p:sld>
</file>

<file path=ppt/slides/slide15.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5D489D"/>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ARE THEY RESPONDING?</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marL="777240" indent="-388620" lvl="1">
              <a:lnSpc>
                <a:spcPts val="6120"/>
              </a:lnSpc>
              <a:buFont typeface="Arial"/>
              <a:buChar char="•"/>
            </a:pPr>
            <a:r>
              <a:rPr lang="en-US" sz="3600">
                <a:solidFill>
                  <a:srgbClr val="014575"/>
                </a:solidFill>
                <a:latin typeface="DM Sans"/>
              </a:rPr>
              <a:t>If the person responds to stimuli, keep an eye on them.</a:t>
            </a:r>
          </a:p>
          <a:p>
            <a:pPr algn="l" marL="1554480" indent="-518160" lvl="2">
              <a:lnSpc>
                <a:spcPts val="6120"/>
              </a:lnSpc>
              <a:buFont typeface="Arial"/>
              <a:buChar char="⚬"/>
            </a:pPr>
            <a:r>
              <a:rPr lang="en-US" sz="3600">
                <a:solidFill>
                  <a:srgbClr val="014575"/>
                </a:solidFill>
                <a:latin typeface="DM Sans"/>
              </a:rPr>
              <a:t>Do not leave them alone in case the drugs they took have not fully taken effect - they could still overdose.</a:t>
            </a:r>
          </a:p>
          <a:p>
            <a:pPr algn="l" marL="777240" indent="-388620" lvl="1">
              <a:lnSpc>
                <a:spcPts val="6120"/>
              </a:lnSpc>
              <a:buFont typeface="Arial"/>
              <a:buChar char="•"/>
            </a:pPr>
            <a:r>
              <a:rPr lang="en-US" sz="3600">
                <a:solidFill>
                  <a:srgbClr val="014575"/>
                </a:solidFill>
                <a:latin typeface="DM Sans"/>
              </a:rPr>
              <a:t>I</a:t>
            </a:r>
            <a:r>
              <a:rPr lang="en-US" sz="3600">
                <a:solidFill>
                  <a:srgbClr val="014575"/>
                </a:solidFill>
                <a:latin typeface="DM Sans"/>
              </a:rPr>
              <a:t>f the person does not respond to Step 1, proceed to Step 2, calling 911.</a:t>
            </a:r>
          </a:p>
          <a:p>
            <a:pPr algn="l">
              <a:lnSpc>
                <a:spcPts val="6120"/>
              </a:lnSpc>
            </a:pP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3445359"/>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39631" y="4847620"/>
            <a:ext cx="8272402" cy="0"/>
          </a:xfrm>
          <a:prstGeom prst="line">
            <a:avLst/>
          </a:prstGeom>
          <a:ln cap="flat" w="9525">
            <a:solidFill>
              <a:srgbClr val="000000"/>
            </a:solidFill>
            <a:prstDash val="solid"/>
            <a:headEnd type="none" len="sm" w="sm"/>
            <a:tailEnd type="none" len="sm" w="sm"/>
          </a:ln>
        </p:spPr>
      </p:sp>
      <p:sp>
        <p:nvSpPr>
          <p:cNvPr name="AutoShape 16" id="16"/>
          <p:cNvSpPr/>
          <p:nvPr/>
        </p:nvSpPr>
        <p:spPr>
          <a:xfrm>
            <a:off x="7330106" y="5894629"/>
            <a:ext cx="8272402" cy="0"/>
          </a:xfrm>
          <a:prstGeom prst="line">
            <a:avLst/>
          </a:prstGeom>
          <a:ln cap="flat" w="9525">
            <a:solidFill>
              <a:srgbClr val="000000"/>
            </a:solidFill>
            <a:prstDash val="solid"/>
            <a:headEnd type="none" len="sm" w="sm"/>
            <a:tailEnd type="none" len="sm" w="sm"/>
          </a:ln>
        </p:spPr>
      </p:sp>
      <p:sp>
        <p:nvSpPr>
          <p:cNvPr name="AutoShape 17" id="17"/>
          <p:cNvSpPr/>
          <p:nvPr/>
        </p:nvSpPr>
        <p:spPr>
          <a:xfrm>
            <a:off x="7339631" y="7542454"/>
            <a:ext cx="8272402" cy="0"/>
          </a:xfrm>
          <a:prstGeom prst="line">
            <a:avLst/>
          </a:prstGeom>
          <a:ln cap="flat" w="9525">
            <a:solidFill>
              <a:srgbClr val="000000"/>
            </a:solidFill>
            <a:prstDash val="solid"/>
            <a:headEnd type="none" len="sm" w="sm"/>
            <a:tailEnd type="none" len="sm" w="sm"/>
          </a:ln>
        </p:spPr>
      </p:sp>
      <p:sp>
        <p:nvSpPr>
          <p:cNvPr name="Freeform 18" id="18"/>
          <p:cNvSpPr/>
          <p:nvPr/>
        </p:nvSpPr>
        <p:spPr>
          <a:xfrm flipH="false" flipV="false" rot="0">
            <a:off x="1714374" y="2930533"/>
            <a:ext cx="4094577" cy="4287515"/>
          </a:xfrm>
          <a:custGeom>
            <a:avLst/>
            <a:gdLst/>
            <a:ahLst/>
            <a:cxnLst/>
            <a:rect r="r" b="b" t="t" l="l"/>
            <a:pathLst>
              <a:path h="4287515" w="4094577">
                <a:moveTo>
                  <a:pt x="0" y="0"/>
                </a:moveTo>
                <a:lnTo>
                  <a:pt x="4094577" y="0"/>
                </a:lnTo>
                <a:lnTo>
                  <a:pt x="4094577" y="4287515"/>
                </a:lnTo>
                <a:lnTo>
                  <a:pt x="0" y="428751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330106" y="2787489"/>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If the person is unconscious, call 911.</a:t>
            </a:r>
          </a:p>
        </p:txBody>
      </p:sp>
      <p:sp>
        <p:nvSpPr>
          <p:cNvPr name="TextBox 20" id="20"/>
          <p:cNvSpPr txBox="true"/>
          <p:nvPr/>
        </p:nvSpPr>
        <p:spPr>
          <a:xfrm rot="0">
            <a:off x="7330106" y="3604492"/>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Some dispatchers will ask if you need ambulance, fire or police.</a:t>
            </a:r>
          </a:p>
        </p:txBody>
      </p:sp>
      <p:sp>
        <p:nvSpPr>
          <p:cNvPr name="TextBox 21" id="21"/>
          <p:cNvSpPr txBox="true"/>
          <p:nvPr/>
        </p:nvSpPr>
        <p:spPr>
          <a:xfrm rot="0">
            <a:off x="7330106" y="5061932"/>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Speak calmly and clearly.</a:t>
            </a:r>
          </a:p>
        </p:txBody>
      </p:sp>
      <p:sp>
        <p:nvSpPr>
          <p:cNvPr name="TextBox 22" id="22"/>
          <p:cNvSpPr txBox="true"/>
          <p:nvPr/>
        </p:nvSpPr>
        <p:spPr>
          <a:xfrm rot="0">
            <a:off x="7339631" y="6166092"/>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Tell the dispatcher someone is unconscious and not responding.</a:t>
            </a:r>
          </a:p>
        </p:txBody>
      </p:sp>
      <p:sp>
        <p:nvSpPr>
          <p:cNvPr name="TextBox 23" id="23"/>
          <p:cNvSpPr txBox="true"/>
          <p:nvPr/>
        </p:nvSpPr>
        <p:spPr>
          <a:xfrm rot="0">
            <a:off x="7349156" y="781391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Italics"/>
              </a:rPr>
              <a:t>...continued...</a:t>
            </a:r>
          </a:p>
        </p:txBody>
      </p:sp>
      <p:sp>
        <p:nvSpPr>
          <p:cNvPr name="TextBox 24" id="24"/>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2 - CALL 911</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4039956"/>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30106" y="5618323"/>
            <a:ext cx="8272402" cy="0"/>
          </a:xfrm>
          <a:prstGeom prst="line">
            <a:avLst/>
          </a:prstGeom>
          <a:ln cap="flat" w="9525">
            <a:solidFill>
              <a:srgbClr val="000000"/>
            </a:solidFill>
            <a:prstDash val="solid"/>
            <a:headEnd type="none" len="sm" w="sm"/>
            <a:tailEnd type="none" len="sm" w="sm"/>
          </a:ln>
        </p:spPr>
      </p:sp>
      <p:sp>
        <p:nvSpPr>
          <p:cNvPr name="AutoShape 16" id="16"/>
          <p:cNvSpPr/>
          <p:nvPr/>
        </p:nvSpPr>
        <p:spPr>
          <a:xfrm>
            <a:off x="7339631" y="7542454"/>
            <a:ext cx="8272402" cy="0"/>
          </a:xfrm>
          <a:prstGeom prst="line">
            <a:avLst/>
          </a:prstGeom>
          <a:ln cap="flat" w="9525">
            <a:solidFill>
              <a:srgbClr val="000000"/>
            </a:solidFill>
            <a:prstDash val="solid"/>
            <a:headEnd type="none" len="sm" w="sm"/>
            <a:tailEnd type="none" len="sm" w="sm"/>
          </a:ln>
        </p:spPr>
      </p:sp>
      <p:sp>
        <p:nvSpPr>
          <p:cNvPr name="Freeform 17" id="17"/>
          <p:cNvSpPr/>
          <p:nvPr/>
        </p:nvSpPr>
        <p:spPr>
          <a:xfrm flipH="false" flipV="false" rot="0">
            <a:off x="1714374" y="2930533"/>
            <a:ext cx="4094577" cy="4287515"/>
          </a:xfrm>
          <a:custGeom>
            <a:avLst/>
            <a:gdLst/>
            <a:ahLst/>
            <a:cxnLst/>
            <a:rect r="r" b="b" t="t" l="l"/>
            <a:pathLst>
              <a:path h="4287515" w="4094577">
                <a:moveTo>
                  <a:pt x="0" y="0"/>
                </a:moveTo>
                <a:lnTo>
                  <a:pt x="4094577" y="0"/>
                </a:lnTo>
                <a:lnTo>
                  <a:pt x="4094577" y="4287515"/>
                </a:lnTo>
                <a:lnTo>
                  <a:pt x="0" y="428751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8" id="18"/>
          <p:cNvSpPr txBox="true"/>
          <p:nvPr/>
        </p:nvSpPr>
        <p:spPr>
          <a:xfrm rot="0">
            <a:off x="7330106" y="2787489"/>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Listen to the dispatcher's questions rather than trying to tell them what has happened.</a:t>
            </a:r>
          </a:p>
        </p:txBody>
      </p:sp>
      <p:sp>
        <p:nvSpPr>
          <p:cNvPr name="TextBox 19" id="19"/>
          <p:cNvSpPr txBox="true"/>
          <p:nvPr/>
        </p:nvSpPr>
        <p:spPr>
          <a:xfrm rot="0">
            <a:off x="7330106" y="4333915"/>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Explain exactly where you are and give address, intersection, or landmark</a:t>
            </a:r>
          </a:p>
        </p:txBody>
      </p:sp>
      <p:sp>
        <p:nvSpPr>
          <p:cNvPr name="TextBox 20" id="20"/>
          <p:cNvSpPr txBox="true"/>
          <p:nvPr/>
        </p:nvSpPr>
        <p:spPr>
          <a:xfrm rot="0">
            <a:off x="7339631" y="5908836"/>
            <a:ext cx="8272402" cy="13811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After you call 911, continue </a:t>
            </a:r>
            <a:r>
              <a:rPr lang="en-US" sz="3000">
                <a:solidFill>
                  <a:srgbClr val="5D489D"/>
                </a:solidFill>
                <a:latin typeface="DM Sans Bold"/>
              </a:rPr>
              <a:t>immediately</a:t>
            </a:r>
            <a:r>
              <a:rPr lang="en-US" sz="3000">
                <a:solidFill>
                  <a:srgbClr val="014575"/>
                </a:solidFill>
                <a:latin typeface="DM Sans"/>
              </a:rPr>
              <a:t> to Step 3, administering naloxone, while you wait for help to arrive.</a:t>
            </a:r>
          </a:p>
        </p:txBody>
      </p:sp>
      <p:sp>
        <p:nvSpPr>
          <p:cNvPr name="TextBox 21" id="21"/>
          <p:cNvSpPr txBox="true"/>
          <p:nvPr/>
        </p:nvSpPr>
        <p:spPr>
          <a:xfrm rot="0">
            <a:off x="7349156" y="7813917"/>
            <a:ext cx="8272402" cy="13811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Tell the first responders as much as you know about what drugs the person took and what you have done, like administering naloxone.</a:t>
            </a:r>
          </a:p>
        </p:txBody>
      </p:sp>
      <p:sp>
        <p:nvSpPr>
          <p:cNvPr name="TextBox 22" id="22"/>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2 - CALL 911</a:t>
            </a:r>
          </a:p>
        </p:txBody>
      </p:sp>
    </p:spTree>
  </p:cSld>
  <p:clrMapOvr>
    <a:masterClrMapping/>
  </p:clrMapOvr>
</p:sld>
</file>

<file path=ppt/slides/slide1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597344" y="863912"/>
            <a:ext cx="20816727" cy="8394388"/>
            <a:chOff x="0" y="0"/>
            <a:chExt cx="5482595" cy="2210868"/>
          </a:xfrm>
        </p:grpSpPr>
        <p:sp>
          <p:nvSpPr>
            <p:cNvPr name="Freeform 6" id="6"/>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7" id="7"/>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8" id="8"/>
          <p:cNvSpPr txBox="true"/>
          <p:nvPr/>
        </p:nvSpPr>
        <p:spPr>
          <a:xfrm rot="0">
            <a:off x="1028700" y="1332428"/>
            <a:ext cx="17740264" cy="870077"/>
          </a:xfrm>
          <a:prstGeom prst="rect">
            <a:avLst/>
          </a:prstGeom>
        </p:spPr>
        <p:txBody>
          <a:bodyPr anchor="t" rtlCol="false" tIns="0" lIns="0" bIns="0" rIns="0">
            <a:spAutoFit/>
          </a:bodyPr>
          <a:lstStyle/>
          <a:p>
            <a:pPr algn="l">
              <a:lnSpc>
                <a:spcPts val="7168"/>
              </a:lnSpc>
            </a:pPr>
            <a:r>
              <a:rPr lang="en-US" sz="5120">
                <a:solidFill>
                  <a:srgbClr val="FFFFFF"/>
                </a:solidFill>
                <a:latin typeface="League Spartan"/>
              </a:rPr>
              <a:t>GOOD SAMARITAN DRUG OVERDOSE ACT</a:t>
            </a:r>
          </a:p>
        </p:txBody>
      </p:sp>
      <p:grpSp>
        <p:nvGrpSpPr>
          <p:cNvPr name="Group 9" id="9"/>
          <p:cNvGrpSpPr/>
          <p:nvPr/>
        </p:nvGrpSpPr>
        <p:grpSpPr>
          <a:xfrm rot="0">
            <a:off x="823554" y="3202797"/>
            <a:ext cx="8320446" cy="936816"/>
            <a:chOff x="0" y="0"/>
            <a:chExt cx="2191393" cy="246733"/>
          </a:xfrm>
        </p:grpSpPr>
        <p:sp>
          <p:nvSpPr>
            <p:cNvPr name="Freeform 10" id="10"/>
            <p:cNvSpPr/>
            <p:nvPr/>
          </p:nvSpPr>
          <p:spPr>
            <a:xfrm flipH="false" flipV="false" rot="0">
              <a:off x="0" y="0"/>
              <a:ext cx="2191393" cy="246733"/>
            </a:xfrm>
            <a:custGeom>
              <a:avLst/>
              <a:gdLst/>
              <a:ahLst/>
              <a:cxnLst/>
              <a:rect r="r" b="b" t="t" l="l"/>
              <a:pathLst>
                <a:path h="246733" w="2191393">
                  <a:moveTo>
                    <a:pt x="0" y="0"/>
                  </a:moveTo>
                  <a:lnTo>
                    <a:pt x="2191393" y="0"/>
                  </a:lnTo>
                  <a:lnTo>
                    <a:pt x="2191393" y="246733"/>
                  </a:lnTo>
                  <a:lnTo>
                    <a:pt x="0" y="246733"/>
                  </a:lnTo>
                  <a:close/>
                </a:path>
              </a:pathLst>
            </a:custGeom>
            <a:solidFill>
              <a:srgbClr val="5D489D"/>
            </a:solidFill>
            <a:ln w="19050" cap="sq">
              <a:solidFill>
                <a:srgbClr val="000000"/>
              </a:solidFill>
              <a:prstDash val="solid"/>
              <a:miter/>
            </a:ln>
          </p:spPr>
        </p:sp>
        <p:sp>
          <p:nvSpPr>
            <p:cNvPr name="TextBox 11" id="11"/>
            <p:cNvSpPr txBox="true"/>
            <p:nvPr/>
          </p:nvSpPr>
          <p:spPr>
            <a:xfrm>
              <a:off x="0" y="-57150"/>
              <a:ext cx="2191393" cy="303883"/>
            </a:xfrm>
            <a:prstGeom prst="rect">
              <a:avLst/>
            </a:prstGeom>
          </p:spPr>
          <p:txBody>
            <a:bodyPr anchor="ctr" rtlCol="false" tIns="50800" lIns="50800" bIns="50800" rIns="50800"/>
            <a:lstStyle/>
            <a:p>
              <a:pPr algn="ctr">
                <a:lnSpc>
                  <a:spcPts val="3639"/>
                </a:lnSpc>
              </a:pPr>
              <a:r>
                <a:rPr lang="en-US" sz="2599">
                  <a:solidFill>
                    <a:srgbClr val="FFFFFF"/>
                  </a:solidFill>
                  <a:latin typeface="Fira Sans"/>
                </a:rPr>
                <a:t>See an overdose? Call 911 immediately.</a:t>
              </a:r>
            </a:p>
          </p:txBody>
        </p:sp>
      </p:grpSp>
      <p:grpSp>
        <p:nvGrpSpPr>
          <p:cNvPr name="Group 12" id="12"/>
          <p:cNvGrpSpPr/>
          <p:nvPr/>
        </p:nvGrpSpPr>
        <p:grpSpPr>
          <a:xfrm rot="0">
            <a:off x="823554" y="4041291"/>
            <a:ext cx="8320446" cy="4143403"/>
            <a:chOff x="0" y="0"/>
            <a:chExt cx="2191393" cy="1091267"/>
          </a:xfrm>
        </p:grpSpPr>
        <p:sp>
          <p:nvSpPr>
            <p:cNvPr name="Freeform 13" id="13"/>
            <p:cNvSpPr/>
            <p:nvPr/>
          </p:nvSpPr>
          <p:spPr>
            <a:xfrm flipH="false" flipV="false" rot="0">
              <a:off x="0" y="0"/>
              <a:ext cx="2191393" cy="1091267"/>
            </a:xfrm>
            <a:custGeom>
              <a:avLst/>
              <a:gdLst/>
              <a:ahLst/>
              <a:cxnLst/>
              <a:rect r="r" b="b" t="t" l="l"/>
              <a:pathLst>
                <a:path h="1091267" w="2191393">
                  <a:moveTo>
                    <a:pt x="0" y="0"/>
                  </a:moveTo>
                  <a:lnTo>
                    <a:pt x="2191393" y="0"/>
                  </a:lnTo>
                  <a:lnTo>
                    <a:pt x="2191393" y="1091267"/>
                  </a:lnTo>
                  <a:lnTo>
                    <a:pt x="0" y="1091267"/>
                  </a:lnTo>
                  <a:close/>
                </a:path>
              </a:pathLst>
            </a:custGeom>
            <a:solidFill>
              <a:srgbClr val="FFFFFF"/>
            </a:solidFill>
            <a:ln w="19050" cap="sq">
              <a:solidFill>
                <a:srgbClr val="000000"/>
              </a:solidFill>
              <a:prstDash val="solid"/>
              <a:miter/>
            </a:ln>
          </p:spPr>
        </p:sp>
        <p:sp>
          <p:nvSpPr>
            <p:cNvPr name="TextBox 14" id="14"/>
            <p:cNvSpPr txBox="true"/>
            <p:nvPr/>
          </p:nvSpPr>
          <p:spPr>
            <a:xfrm>
              <a:off x="0" y="-47625"/>
              <a:ext cx="2191393" cy="1138892"/>
            </a:xfrm>
            <a:prstGeom prst="rect">
              <a:avLst/>
            </a:prstGeom>
          </p:spPr>
          <p:txBody>
            <a:bodyPr anchor="ctr" rtlCol="false" tIns="50800" lIns="50800" bIns="50800" rIns="50800"/>
            <a:lstStyle/>
            <a:p>
              <a:pPr algn="ctr">
                <a:lnSpc>
                  <a:spcPts val="2800"/>
                </a:lnSpc>
              </a:pPr>
            </a:p>
          </p:txBody>
        </p:sp>
      </p:grpSp>
      <p:sp>
        <p:nvSpPr>
          <p:cNvPr name="TextBox 15" id="15"/>
          <p:cNvSpPr txBox="true"/>
          <p:nvPr/>
        </p:nvSpPr>
        <p:spPr>
          <a:xfrm rot="0">
            <a:off x="1028700" y="4101513"/>
            <a:ext cx="7891511" cy="3820321"/>
          </a:xfrm>
          <a:prstGeom prst="rect">
            <a:avLst/>
          </a:prstGeom>
        </p:spPr>
        <p:txBody>
          <a:bodyPr anchor="t" rtlCol="false" tIns="0" lIns="0" bIns="0" rIns="0">
            <a:spAutoFit/>
          </a:bodyPr>
          <a:lstStyle/>
          <a:p>
            <a:pPr algn="l">
              <a:lnSpc>
                <a:spcPts val="2655"/>
              </a:lnSpc>
            </a:pPr>
            <a:r>
              <a:rPr lang="en-US" sz="1896">
                <a:solidFill>
                  <a:srgbClr val="000000"/>
                </a:solidFill>
                <a:latin typeface="Fira Sans Light"/>
              </a:rPr>
              <a:t>Under Nevada's Good Samaritan Drug Overdose Act, if you seek medical help for yourself or someone else who has overdosed, neither may be arrested, charged, prosecuted, or convicted, or have his or her property subjected to forfeiture.</a:t>
            </a:r>
          </a:p>
          <a:p>
            <a:pPr algn="l">
              <a:lnSpc>
                <a:spcPts val="1327"/>
              </a:lnSpc>
            </a:pPr>
          </a:p>
          <a:p>
            <a:pPr algn="l">
              <a:lnSpc>
                <a:spcPts val="2655"/>
              </a:lnSpc>
            </a:pPr>
            <a:r>
              <a:rPr lang="en-US" sz="1896">
                <a:solidFill>
                  <a:srgbClr val="000000"/>
                </a:solidFill>
                <a:latin typeface="Fira Sans Light"/>
              </a:rPr>
              <a:t>See the other side of this card to know exactly when the Good Samaritan law will and won't protect you against charges.</a:t>
            </a:r>
          </a:p>
          <a:p>
            <a:pPr algn="l">
              <a:lnSpc>
                <a:spcPts val="1327"/>
              </a:lnSpc>
            </a:pPr>
          </a:p>
          <a:p>
            <a:pPr algn="l">
              <a:lnSpc>
                <a:spcPts val="2655"/>
              </a:lnSpc>
            </a:pPr>
            <a:r>
              <a:rPr lang="en-US" sz="1896">
                <a:solidFill>
                  <a:srgbClr val="000000"/>
                </a:solidFill>
                <a:latin typeface="Fira Sans"/>
              </a:rPr>
              <a:t>Police may not always know about the law's protections.</a:t>
            </a:r>
          </a:p>
          <a:p>
            <a:pPr algn="l">
              <a:lnSpc>
                <a:spcPts val="1327"/>
              </a:lnSpc>
            </a:pPr>
          </a:p>
          <a:p>
            <a:pPr algn="l">
              <a:lnSpc>
                <a:spcPts val="2655"/>
              </a:lnSpc>
            </a:pPr>
            <a:r>
              <a:rPr lang="en-US" sz="1896">
                <a:solidFill>
                  <a:srgbClr val="000000"/>
                </a:solidFill>
                <a:latin typeface="Fira Sans Light"/>
              </a:rPr>
              <a:t>If you need legal help, call</a:t>
            </a:r>
          </a:p>
          <a:p>
            <a:pPr algn="l">
              <a:lnSpc>
                <a:spcPts val="2655"/>
              </a:lnSpc>
            </a:pPr>
            <a:r>
              <a:rPr lang="en-US" sz="1896">
                <a:solidFill>
                  <a:srgbClr val="000000"/>
                </a:solidFill>
                <a:latin typeface="Fira Sans"/>
              </a:rPr>
              <a:t>1 (800) 323-8666 (toll-free) </a:t>
            </a:r>
            <a:r>
              <a:rPr lang="en-US" sz="1896">
                <a:solidFill>
                  <a:srgbClr val="000000"/>
                </a:solidFill>
                <a:latin typeface="Fira Sans Light"/>
              </a:rPr>
              <a:t>for Reno Nevada Legal Services</a:t>
            </a:r>
          </a:p>
          <a:p>
            <a:pPr algn="l">
              <a:lnSpc>
                <a:spcPts val="2655"/>
              </a:lnSpc>
              <a:spcBef>
                <a:spcPct val="0"/>
              </a:spcBef>
            </a:pPr>
            <a:r>
              <a:rPr lang="en-US" sz="1896">
                <a:solidFill>
                  <a:srgbClr val="000000"/>
                </a:solidFill>
                <a:latin typeface="Fira Sans Light"/>
              </a:rPr>
              <a:t>also online at </a:t>
            </a:r>
            <a:r>
              <a:rPr lang="en-US" sz="1896">
                <a:solidFill>
                  <a:srgbClr val="000000"/>
                </a:solidFill>
                <a:latin typeface="Fira Sans"/>
              </a:rPr>
              <a:t>https://nevadalegalservices.org/</a:t>
            </a:r>
          </a:p>
        </p:txBody>
      </p:sp>
      <p:grpSp>
        <p:nvGrpSpPr>
          <p:cNvPr name="Group 16" id="16"/>
          <p:cNvGrpSpPr/>
          <p:nvPr/>
        </p:nvGrpSpPr>
        <p:grpSpPr>
          <a:xfrm rot="0">
            <a:off x="9445508" y="3189021"/>
            <a:ext cx="8320446" cy="4981898"/>
            <a:chOff x="0" y="0"/>
            <a:chExt cx="2191393" cy="1312105"/>
          </a:xfrm>
        </p:grpSpPr>
        <p:sp>
          <p:nvSpPr>
            <p:cNvPr name="Freeform 17" id="17"/>
            <p:cNvSpPr/>
            <p:nvPr/>
          </p:nvSpPr>
          <p:spPr>
            <a:xfrm flipH="false" flipV="false" rot="0">
              <a:off x="0" y="0"/>
              <a:ext cx="2191393" cy="1312105"/>
            </a:xfrm>
            <a:custGeom>
              <a:avLst/>
              <a:gdLst/>
              <a:ahLst/>
              <a:cxnLst/>
              <a:rect r="r" b="b" t="t" l="l"/>
              <a:pathLst>
                <a:path h="1312105" w="2191393">
                  <a:moveTo>
                    <a:pt x="0" y="0"/>
                  </a:moveTo>
                  <a:lnTo>
                    <a:pt x="2191393" y="0"/>
                  </a:lnTo>
                  <a:lnTo>
                    <a:pt x="2191393" y="1312105"/>
                  </a:lnTo>
                  <a:lnTo>
                    <a:pt x="0" y="1312105"/>
                  </a:lnTo>
                  <a:close/>
                </a:path>
              </a:pathLst>
            </a:custGeom>
            <a:solidFill>
              <a:srgbClr val="FFFFFF"/>
            </a:solidFill>
            <a:ln w="19050" cap="sq">
              <a:solidFill>
                <a:srgbClr val="000000"/>
              </a:solidFill>
              <a:prstDash val="solid"/>
              <a:miter/>
            </a:ln>
          </p:spPr>
        </p:sp>
        <p:sp>
          <p:nvSpPr>
            <p:cNvPr name="TextBox 18" id="18"/>
            <p:cNvSpPr txBox="true"/>
            <p:nvPr/>
          </p:nvSpPr>
          <p:spPr>
            <a:xfrm>
              <a:off x="0" y="-47625"/>
              <a:ext cx="2191393" cy="1359730"/>
            </a:xfrm>
            <a:prstGeom prst="rect">
              <a:avLst/>
            </a:prstGeom>
          </p:spPr>
          <p:txBody>
            <a:bodyPr anchor="ctr" rtlCol="false" tIns="50800" lIns="50800" bIns="50800" rIns="50800"/>
            <a:lstStyle/>
            <a:p>
              <a:pPr algn="ctr">
                <a:lnSpc>
                  <a:spcPts val="2800"/>
                </a:lnSpc>
              </a:pPr>
            </a:p>
          </p:txBody>
        </p:sp>
      </p:grpSp>
      <p:grpSp>
        <p:nvGrpSpPr>
          <p:cNvPr name="Group 19" id="19"/>
          <p:cNvGrpSpPr/>
          <p:nvPr/>
        </p:nvGrpSpPr>
        <p:grpSpPr>
          <a:xfrm rot="0">
            <a:off x="9632544" y="3469954"/>
            <a:ext cx="3973187" cy="925792"/>
            <a:chOff x="0" y="0"/>
            <a:chExt cx="1046436" cy="243830"/>
          </a:xfrm>
        </p:grpSpPr>
        <p:sp>
          <p:nvSpPr>
            <p:cNvPr name="Freeform 20" id="20"/>
            <p:cNvSpPr/>
            <p:nvPr/>
          </p:nvSpPr>
          <p:spPr>
            <a:xfrm flipH="false" flipV="false" rot="0">
              <a:off x="0" y="0"/>
              <a:ext cx="1046436" cy="243830"/>
            </a:xfrm>
            <a:custGeom>
              <a:avLst/>
              <a:gdLst/>
              <a:ahLst/>
              <a:cxnLst/>
              <a:rect r="r" b="b" t="t" l="l"/>
              <a:pathLst>
                <a:path h="243830" w="1046436">
                  <a:moveTo>
                    <a:pt x="0" y="0"/>
                  </a:moveTo>
                  <a:lnTo>
                    <a:pt x="1046436" y="0"/>
                  </a:lnTo>
                  <a:lnTo>
                    <a:pt x="1046436" y="243830"/>
                  </a:lnTo>
                  <a:lnTo>
                    <a:pt x="0" y="243830"/>
                  </a:lnTo>
                  <a:close/>
                </a:path>
              </a:pathLst>
            </a:custGeom>
            <a:solidFill>
              <a:srgbClr val="014575"/>
            </a:solidFill>
            <a:ln w="19050" cap="sq">
              <a:solidFill>
                <a:srgbClr val="000000"/>
              </a:solidFill>
              <a:prstDash val="solid"/>
              <a:miter/>
            </a:ln>
          </p:spPr>
        </p:sp>
        <p:sp>
          <p:nvSpPr>
            <p:cNvPr name="TextBox 21" id="21"/>
            <p:cNvSpPr txBox="true"/>
            <p:nvPr/>
          </p:nvSpPr>
          <p:spPr>
            <a:xfrm>
              <a:off x="0" y="-47625"/>
              <a:ext cx="1046436" cy="291455"/>
            </a:xfrm>
            <a:prstGeom prst="rect">
              <a:avLst/>
            </a:prstGeom>
          </p:spPr>
          <p:txBody>
            <a:bodyPr anchor="ctr" rtlCol="false" tIns="50800" lIns="50800" bIns="50800" rIns="50800"/>
            <a:lstStyle/>
            <a:p>
              <a:pPr algn="l">
                <a:lnSpc>
                  <a:spcPts val="2940"/>
                </a:lnSpc>
              </a:pPr>
              <a:r>
                <a:rPr lang="en-US" sz="2100">
                  <a:solidFill>
                    <a:srgbClr val="FFFFFF"/>
                  </a:solidFill>
                  <a:latin typeface="Fira Sans"/>
                </a:rPr>
                <a:t>The law </a:t>
              </a:r>
              <a:r>
                <a:rPr lang="en-US" sz="2100" u="sng">
                  <a:solidFill>
                    <a:srgbClr val="FFFFFF"/>
                  </a:solidFill>
                  <a:latin typeface="Fira Sans"/>
                </a:rPr>
                <a:t>does </a:t>
              </a:r>
              <a:r>
                <a:rPr lang="en-US" sz="2100">
                  <a:solidFill>
                    <a:srgbClr val="FFFFFF"/>
                  </a:solidFill>
                  <a:latin typeface="Fira Sans"/>
                </a:rPr>
                <a:t>provide protection against charges for</a:t>
              </a:r>
            </a:p>
          </p:txBody>
        </p:sp>
      </p:grpSp>
      <p:grpSp>
        <p:nvGrpSpPr>
          <p:cNvPr name="Group 22" id="22"/>
          <p:cNvGrpSpPr/>
          <p:nvPr/>
        </p:nvGrpSpPr>
        <p:grpSpPr>
          <a:xfrm rot="0">
            <a:off x="13605731" y="3469954"/>
            <a:ext cx="3973187" cy="925792"/>
            <a:chOff x="0" y="0"/>
            <a:chExt cx="1046436" cy="243830"/>
          </a:xfrm>
        </p:grpSpPr>
        <p:sp>
          <p:nvSpPr>
            <p:cNvPr name="Freeform 23" id="23"/>
            <p:cNvSpPr/>
            <p:nvPr/>
          </p:nvSpPr>
          <p:spPr>
            <a:xfrm flipH="false" flipV="false" rot="0">
              <a:off x="0" y="0"/>
              <a:ext cx="1046436" cy="243830"/>
            </a:xfrm>
            <a:custGeom>
              <a:avLst/>
              <a:gdLst/>
              <a:ahLst/>
              <a:cxnLst/>
              <a:rect r="r" b="b" t="t" l="l"/>
              <a:pathLst>
                <a:path h="243830" w="1046436">
                  <a:moveTo>
                    <a:pt x="0" y="0"/>
                  </a:moveTo>
                  <a:lnTo>
                    <a:pt x="1046436" y="0"/>
                  </a:lnTo>
                  <a:lnTo>
                    <a:pt x="1046436" y="243830"/>
                  </a:lnTo>
                  <a:lnTo>
                    <a:pt x="0" y="243830"/>
                  </a:lnTo>
                  <a:close/>
                </a:path>
              </a:pathLst>
            </a:custGeom>
            <a:solidFill>
              <a:srgbClr val="5D489D"/>
            </a:solidFill>
            <a:ln w="19050" cap="sq">
              <a:solidFill>
                <a:srgbClr val="000000"/>
              </a:solidFill>
              <a:prstDash val="solid"/>
              <a:miter/>
            </a:ln>
          </p:spPr>
        </p:sp>
        <p:sp>
          <p:nvSpPr>
            <p:cNvPr name="TextBox 24" id="24"/>
            <p:cNvSpPr txBox="true"/>
            <p:nvPr/>
          </p:nvSpPr>
          <p:spPr>
            <a:xfrm>
              <a:off x="0" y="-47625"/>
              <a:ext cx="1046436" cy="291455"/>
            </a:xfrm>
            <a:prstGeom prst="rect">
              <a:avLst/>
            </a:prstGeom>
          </p:spPr>
          <p:txBody>
            <a:bodyPr anchor="ctr" rtlCol="false" tIns="50800" lIns="50800" bIns="50800" rIns="50800"/>
            <a:lstStyle/>
            <a:p>
              <a:pPr algn="l">
                <a:lnSpc>
                  <a:spcPts val="2940"/>
                </a:lnSpc>
              </a:pPr>
              <a:r>
                <a:rPr lang="en-US" sz="2100">
                  <a:solidFill>
                    <a:srgbClr val="FFFFFF"/>
                  </a:solidFill>
                  <a:latin typeface="Fira Sans"/>
                </a:rPr>
                <a:t>The law </a:t>
              </a:r>
              <a:r>
                <a:rPr lang="en-US" sz="2100" u="sng">
                  <a:solidFill>
                    <a:srgbClr val="FFFFFF"/>
                  </a:solidFill>
                  <a:latin typeface="Fira Sans"/>
                </a:rPr>
                <a:t>does  not</a:t>
              </a:r>
              <a:r>
                <a:rPr lang="en-US" sz="2100">
                  <a:solidFill>
                    <a:srgbClr val="FFFFFF"/>
                  </a:solidFill>
                  <a:latin typeface="Fira Sans"/>
                </a:rPr>
                <a:t> provide protection against charges for</a:t>
              </a:r>
            </a:p>
          </p:txBody>
        </p:sp>
      </p:grpSp>
      <p:grpSp>
        <p:nvGrpSpPr>
          <p:cNvPr name="Group 25" id="25"/>
          <p:cNvGrpSpPr/>
          <p:nvPr/>
        </p:nvGrpSpPr>
        <p:grpSpPr>
          <a:xfrm rot="0">
            <a:off x="9632544" y="4395746"/>
            <a:ext cx="3973187" cy="1634978"/>
            <a:chOff x="0" y="0"/>
            <a:chExt cx="1046436" cy="430611"/>
          </a:xfrm>
        </p:grpSpPr>
        <p:sp>
          <p:nvSpPr>
            <p:cNvPr name="Freeform 26" id="26"/>
            <p:cNvSpPr/>
            <p:nvPr/>
          </p:nvSpPr>
          <p:spPr>
            <a:xfrm flipH="false" flipV="false" rot="0">
              <a:off x="0" y="0"/>
              <a:ext cx="1046436" cy="430611"/>
            </a:xfrm>
            <a:custGeom>
              <a:avLst/>
              <a:gdLst/>
              <a:ahLst/>
              <a:cxnLst/>
              <a:rect r="r" b="b" t="t" l="l"/>
              <a:pathLst>
                <a:path h="430611" w="1046436">
                  <a:moveTo>
                    <a:pt x="0" y="0"/>
                  </a:moveTo>
                  <a:lnTo>
                    <a:pt x="1046436" y="0"/>
                  </a:lnTo>
                  <a:lnTo>
                    <a:pt x="1046436" y="430611"/>
                  </a:lnTo>
                  <a:lnTo>
                    <a:pt x="0" y="430611"/>
                  </a:lnTo>
                  <a:close/>
                </a:path>
              </a:pathLst>
            </a:custGeom>
            <a:solidFill>
              <a:srgbClr val="FFFFFF"/>
            </a:solidFill>
            <a:ln w="19050" cap="sq">
              <a:solidFill>
                <a:srgbClr val="000000"/>
              </a:solidFill>
              <a:prstDash val="solid"/>
              <a:miter/>
            </a:ln>
          </p:spPr>
        </p:sp>
        <p:sp>
          <p:nvSpPr>
            <p:cNvPr name="TextBox 27" id="27"/>
            <p:cNvSpPr txBox="true"/>
            <p:nvPr/>
          </p:nvSpPr>
          <p:spPr>
            <a:xfrm>
              <a:off x="0" y="-28575"/>
              <a:ext cx="1046436" cy="459186"/>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Possessing drugs for your own use</a:t>
              </a:r>
            </a:p>
          </p:txBody>
        </p:sp>
      </p:grpSp>
      <p:grpSp>
        <p:nvGrpSpPr>
          <p:cNvPr name="Group 28" id="28"/>
          <p:cNvGrpSpPr/>
          <p:nvPr/>
        </p:nvGrpSpPr>
        <p:grpSpPr>
          <a:xfrm rot="0">
            <a:off x="13605731" y="4395746"/>
            <a:ext cx="3973187" cy="972240"/>
            <a:chOff x="0" y="0"/>
            <a:chExt cx="1046436" cy="256063"/>
          </a:xfrm>
        </p:grpSpPr>
        <p:sp>
          <p:nvSpPr>
            <p:cNvPr name="Freeform 29" id="29"/>
            <p:cNvSpPr/>
            <p:nvPr/>
          </p:nvSpPr>
          <p:spPr>
            <a:xfrm flipH="false" flipV="false" rot="0">
              <a:off x="0" y="0"/>
              <a:ext cx="1046436" cy="256063"/>
            </a:xfrm>
            <a:custGeom>
              <a:avLst/>
              <a:gdLst/>
              <a:ahLst/>
              <a:cxnLst/>
              <a:rect r="r" b="b" t="t" l="l"/>
              <a:pathLst>
                <a:path h="256063" w="1046436">
                  <a:moveTo>
                    <a:pt x="0" y="0"/>
                  </a:moveTo>
                  <a:lnTo>
                    <a:pt x="1046436" y="0"/>
                  </a:lnTo>
                  <a:lnTo>
                    <a:pt x="1046436" y="256063"/>
                  </a:lnTo>
                  <a:lnTo>
                    <a:pt x="0" y="256063"/>
                  </a:lnTo>
                  <a:close/>
                </a:path>
              </a:pathLst>
            </a:custGeom>
            <a:solidFill>
              <a:srgbClr val="FFFFFF"/>
            </a:solidFill>
            <a:ln w="19050" cap="sq">
              <a:solidFill>
                <a:srgbClr val="000000"/>
              </a:solidFill>
              <a:prstDash val="solid"/>
              <a:miter/>
            </a:ln>
          </p:spPr>
        </p:sp>
        <p:sp>
          <p:nvSpPr>
            <p:cNvPr name="TextBox 30" id="30"/>
            <p:cNvSpPr txBox="true"/>
            <p:nvPr/>
          </p:nvSpPr>
          <p:spPr>
            <a:xfrm>
              <a:off x="0" y="-28575"/>
              <a:ext cx="1046436" cy="284638"/>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Selling illegal drugs (trafficking): Police may suspect this if you have a large amount of drugs, cash or items like scales, baggies, and debt lists</a:t>
              </a:r>
            </a:p>
          </p:txBody>
        </p:sp>
      </p:grpSp>
      <p:grpSp>
        <p:nvGrpSpPr>
          <p:cNvPr name="Group 31" id="31"/>
          <p:cNvGrpSpPr/>
          <p:nvPr/>
        </p:nvGrpSpPr>
        <p:grpSpPr>
          <a:xfrm rot="0">
            <a:off x="13605731" y="5236358"/>
            <a:ext cx="3973187" cy="674358"/>
            <a:chOff x="0" y="0"/>
            <a:chExt cx="1046436" cy="177609"/>
          </a:xfrm>
        </p:grpSpPr>
        <p:sp>
          <p:nvSpPr>
            <p:cNvPr name="Freeform 32" id="32"/>
            <p:cNvSpPr/>
            <p:nvPr/>
          </p:nvSpPr>
          <p:spPr>
            <a:xfrm flipH="false" flipV="false" rot="0">
              <a:off x="0" y="0"/>
              <a:ext cx="1046436" cy="177609"/>
            </a:xfrm>
            <a:custGeom>
              <a:avLst/>
              <a:gdLst/>
              <a:ahLst/>
              <a:cxnLst/>
              <a:rect r="r" b="b" t="t" l="l"/>
              <a:pathLst>
                <a:path h="177609" w="1046436">
                  <a:moveTo>
                    <a:pt x="0" y="0"/>
                  </a:moveTo>
                  <a:lnTo>
                    <a:pt x="1046436" y="0"/>
                  </a:lnTo>
                  <a:lnTo>
                    <a:pt x="1046436" y="177609"/>
                  </a:lnTo>
                  <a:lnTo>
                    <a:pt x="0" y="177609"/>
                  </a:lnTo>
                  <a:close/>
                </a:path>
              </a:pathLst>
            </a:custGeom>
            <a:solidFill>
              <a:srgbClr val="FFFFFF"/>
            </a:solidFill>
            <a:ln w="19050" cap="sq">
              <a:solidFill>
                <a:srgbClr val="000000"/>
              </a:solidFill>
              <a:prstDash val="solid"/>
              <a:miter/>
            </a:ln>
          </p:spPr>
        </p:sp>
        <p:sp>
          <p:nvSpPr>
            <p:cNvPr name="TextBox 33" id="33"/>
            <p:cNvSpPr txBox="true"/>
            <p:nvPr/>
          </p:nvSpPr>
          <p:spPr>
            <a:xfrm>
              <a:off x="0" y="-28575"/>
              <a:ext cx="1046436" cy="206184"/>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Offences other than drug possession</a:t>
              </a:r>
            </a:p>
          </p:txBody>
        </p:sp>
      </p:grpSp>
      <p:grpSp>
        <p:nvGrpSpPr>
          <p:cNvPr name="Group 34" id="34"/>
          <p:cNvGrpSpPr/>
          <p:nvPr/>
        </p:nvGrpSpPr>
        <p:grpSpPr>
          <a:xfrm rot="0">
            <a:off x="9632544" y="5846953"/>
            <a:ext cx="3973187" cy="1461172"/>
            <a:chOff x="0" y="0"/>
            <a:chExt cx="1046436" cy="384836"/>
          </a:xfrm>
        </p:grpSpPr>
        <p:sp>
          <p:nvSpPr>
            <p:cNvPr name="Freeform 35" id="35"/>
            <p:cNvSpPr/>
            <p:nvPr/>
          </p:nvSpPr>
          <p:spPr>
            <a:xfrm flipH="false" flipV="false" rot="0">
              <a:off x="0" y="0"/>
              <a:ext cx="1046436" cy="384836"/>
            </a:xfrm>
            <a:custGeom>
              <a:avLst/>
              <a:gdLst/>
              <a:ahLst/>
              <a:cxnLst/>
              <a:rect r="r" b="b" t="t" l="l"/>
              <a:pathLst>
                <a:path h="384836" w="1046436">
                  <a:moveTo>
                    <a:pt x="0" y="0"/>
                  </a:moveTo>
                  <a:lnTo>
                    <a:pt x="1046436" y="0"/>
                  </a:lnTo>
                  <a:lnTo>
                    <a:pt x="1046436" y="384836"/>
                  </a:lnTo>
                  <a:lnTo>
                    <a:pt x="0" y="384836"/>
                  </a:lnTo>
                  <a:close/>
                </a:path>
              </a:pathLst>
            </a:custGeom>
            <a:solidFill>
              <a:srgbClr val="FFFFFF"/>
            </a:solidFill>
            <a:ln w="19050" cap="sq">
              <a:solidFill>
                <a:srgbClr val="000000"/>
              </a:solidFill>
              <a:prstDash val="solid"/>
              <a:miter/>
            </a:ln>
          </p:spPr>
        </p:sp>
        <p:sp>
          <p:nvSpPr>
            <p:cNvPr name="TextBox 36" id="36"/>
            <p:cNvSpPr txBox="true"/>
            <p:nvPr/>
          </p:nvSpPr>
          <p:spPr>
            <a:xfrm>
              <a:off x="0" y="-28575"/>
              <a:ext cx="1046436" cy="413411"/>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Violating conditions of your parole, bail, probation, or conditional sentence for a</a:t>
              </a:r>
              <a:r>
                <a:rPr lang="en-US" sz="1300">
                  <a:solidFill>
                    <a:srgbClr val="000000"/>
                  </a:solidFill>
                  <a:latin typeface="Fira Sans"/>
                </a:rPr>
                <a:t> simple drug possession charge</a:t>
              </a:r>
            </a:p>
          </p:txBody>
        </p:sp>
      </p:grpSp>
      <p:grpSp>
        <p:nvGrpSpPr>
          <p:cNvPr name="Group 37" id="37"/>
          <p:cNvGrpSpPr/>
          <p:nvPr/>
        </p:nvGrpSpPr>
        <p:grpSpPr>
          <a:xfrm rot="0">
            <a:off x="13605731" y="5846953"/>
            <a:ext cx="3973187" cy="706462"/>
            <a:chOff x="0" y="0"/>
            <a:chExt cx="1046436" cy="186064"/>
          </a:xfrm>
        </p:grpSpPr>
        <p:sp>
          <p:nvSpPr>
            <p:cNvPr name="Freeform 38" id="38"/>
            <p:cNvSpPr/>
            <p:nvPr/>
          </p:nvSpPr>
          <p:spPr>
            <a:xfrm flipH="false" flipV="false" rot="0">
              <a:off x="0" y="0"/>
              <a:ext cx="1046436" cy="186064"/>
            </a:xfrm>
            <a:custGeom>
              <a:avLst/>
              <a:gdLst/>
              <a:ahLst/>
              <a:cxnLst/>
              <a:rect r="r" b="b" t="t" l="l"/>
              <a:pathLst>
                <a:path h="186064" w="1046436">
                  <a:moveTo>
                    <a:pt x="0" y="0"/>
                  </a:moveTo>
                  <a:lnTo>
                    <a:pt x="1046436" y="0"/>
                  </a:lnTo>
                  <a:lnTo>
                    <a:pt x="1046436" y="186064"/>
                  </a:lnTo>
                  <a:lnTo>
                    <a:pt x="0" y="186064"/>
                  </a:lnTo>
                  <a:close/>
                </a:path>
              </a:pathLst>
            </a:custGeom>
            <a:solidFill>
              <a:srgbClr val="FFFFFF"/>
            </a:solidFill>
            <a:ln w="19050" cap="sq">
              <a:solidFill>
                <a:srgbClr val="000000"/>
              </a:solidFill>
              <a:prstDash val="solid"/>
              <a:miter/>
            </a:ln>
          </p:spPr>
        </p:sp>
        <p:sp>
          <p:nvSpPr>
            <p:cNvPr name="TextBox 39" id="39"/>
            <p:cNvSpPr txBox="true"/>
            <p:nvPr/>
          </p:nvSpPr>
          <p:spPr>
            <a:xfrm>
              <a:off x="0" y="-28575"/>
              <a:ext cx="1046436" cy="214639"/>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Any outstanding arrest warrants</a:t>
              </a:r>
            </a:p>
          </p:txBody>
        </p:sp>
      </p:grpSp>
      <p:grpSp>
        <p:nvGrpSpPr>
          <p:cNvPr name="Group 40" id="40"/>
          <p:cNvGrpSpPr/>
          <p:nvPr/>
        </p:nvGrpSpPr>
        <p:grpSpPr>
          <a:xfrm rot="0">
            <a:off x="13605731" y="6447143"/>
            <a:ext cx="3973187" cy="842531"/>
            <a:chOff x="0" y="0"/>
            <a:chExt cx="1046436" cy="221901"/>
          </a:xfrm>
        </p:grpSpPr>
        <p:sp>
          <p:nvSpPr>
            <p:cNvPr name="Freeform 41" id="41"/>
            <p:cNvSpPr/>
            <p:nvPr/>
          </p:nvSpPr>
          <p:spPr>
            <a:xfrm flipH="false" flipV="false" rot="0">
              <a:off x="0" y="0"/>
              <a:ext cx="1046436" cy="221901"/>
            </a:xfrm>
            <a:custGeom>
              <a:avLst/>
              <a:gdLst/>
              <a:ahLst/>
              <a:cxnLst/>
              <a:rect r="r" b="b" t="t" l="l"/>
              <a:pathLst>
                <a:path h="221901" w="1046436">
                  <a:moveTo>
                    <a:pt x="0" y="0"/>
                  </a:moveTo>
                  <a:lnTo>
                    <a:pt x="1046436" y="0"/>
                  </a:lnTo>
                  <a:lnTo>
                    <a:pt x="1046436" y="221901"/>
                  </a:lnTo>
                  <a:lnTo>
                    <a:pt x="0" y="221901"/>
                  </a:lnTo>
                  <a:close/>
                </a:path>
              </a:pathLst>
            </a:custGeom>
            <a:solidFill>
              <a:srgbClr val="FFFFFF"/>
            </a:solidFill>
            <a:ln w="19050" cap="sq">
              <a:solidFill>
                <a:srgbClr val="000000"/>
              </a:solidFill>
              <a:prstDash val="solid"/>
              <a:miter/>
            </a:ln>
          </p:spPr>
        </p:sp>
        <p:sp>
          <p:nvSpPr>
            <p:cNvPr name="TextBox 42" id="42"/>
            <p:cNvSpPr txBox="true"/>
            <p:nvPr/>
          </p:nvSpPr>
          <p:spPr>
            <a:xfrm>
              <a:off x="0" y="-28575"/>
              <a:ext cx="1046436" cy="250476"/>
            </a:xfrm>
            <a:prstGeom prst="rect">
              <a:avLst/>
            </a:prstGeom>
          </p:spPr>
          <p:txBody>
            <a:bodyPr anchor="ctr" rtlCol="false" tIns="50800" lIns="50800" bIns="50800" rIns="50800"/>
            <a:lstStyle/>
            <a:p>
              <a:pPr algn="l">
                <a:lnSpc>
                  <a:spcPts val="1820"/>
                </a:lnSpc>
              </a:pPr>
              <a:r>
                <a:rPr lang="en-US" sz="1300">
                  <a:solidFill>
                    <a:srgbClr val="000000"/>
                  </a:solidFill>
                  <a:latin typeface="Fira Sans Light"/>
                </a:rPr>
                <a:t>Violating conditions of your parole, bail, probation or conditional sentence for an </a:t>
              </a:r>
              <a:r>
                <a:rPr lang="en-US" sz="1300">
                  <a:solidFill>
                    <a:srgbClr val="000000"/>
                  </a:solidFill>
                  <a:latin typeface="Fira Sans"/>
                </a:rPr>
                <a:t>offence that is not simple possession.</a:t>
              </a:r>
            </a:p>
          </p:txBody>
        </p:sp>
      </p:grpSp>
      <p:sp>
        <p:nvSpPr>
          <p:cNvPr name="TextBox 43" id="43"/>
          <p:cNvSpPr txBox="true"/>
          <p:nvPr/>
        </p:nvSpPr>
        <p:spPr>
          <a:xfrm rot="0">
            <a:off x="10329290" y="7442918"/>
            <a:ext cx="6552882" cy="533400"/>
          </a:xfrm>
          <a:prstGeom prst="rect">
            <a:avLst/>
          </a:prstGeom>
        </p:spPr>
        <p:txBody>
          <a:bodyPr anchor="t" rtlCol="false" tIns="0" lIns="0" bIns="0" rIns="0">
            <a:spAutoFit/>
          </a:bodyPr>
          <a:lstStyle/>
          <a:p>
            <a:pPr algn="l">
              <a:lnSpc>
                <a:spcPts val="2100"/>
              </a:lnSpc>
              <a:spcBef>
                <a:spcPct val="0"/>
              </a:spcBef>
            </a:pPr>
            <a:r>
              <a:rPr lang="en-US" sz="1500">
                <a:solidFill>
                  <a:srgbClr val="000000"/>
                </a:solidFill>
                <a:latin typeface="Fira Sans"/>
              </a:rPr>
              <a:t>Disclaimer: </a:t>
            </a:r>
            <a:r>
              <a:rPr lang="en-US" sz="1500">
                <a:solidFill>
                  <a:srgbClr val="000000"/>
                </a:solidFill>
                <a:latin typeface="Fira Sans Light"/>
              </a:rPr>
              <a:t>This is legal information - not legal advice. If you need legal advice, please consult a lawyer about your situation.</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4039956"/>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30106" y="6782983"/>
            <a:ext cx="8272402" cy="0"/>
          </a:xfrm>
          <a:prstGeom prst="line">
            <a:avLst/>
          </a:prstGeom>
          <a:ln cap="flat" w="9525">
            <a:solidFill>
              <a:srgbClr val="000000"/>
            </a:solidFill>
            <a:prstDash val="solid"/>
            <a:headEnd type="none" len="sm" w="sm"/>
            <a:tailEnd type="none" len="sm" w="sm"/>
          </a:ln>
        </p:spPr>
      </p:sp>
      <p:sp>
        <p:nvSpPr>
          <p:cNvPr name="Freeform 16" id="16"/>
          <p:cNvSpPr/>
          <p:nvPr/>
        </p:nvSpPr>
        <p:spPr>
          <a:xfrm flipH="false" flipV="false" rot="0">
            <a:off x="1783208" y="2220736"/>
            <a:ext cx="3956911" cy="5602705"/>
          </a:xfrm>
          <a:custGeom>
            <a:avLst/>
            <a:gdLst/>
            <a:ahLst/>
            <a:cxnLst/>
            <a:rect r="r" b="b" t="t" l="l"/>
            <a:pathLst>
              <a:path h="5602705" w="3956911">
                <a:moveTo>
                  <a:pt x="0" y="0"/>
                </a:moveTo>
                <a:lnTo>
                  <a:pt x="3956910" y="0"/>
                </a:lnTo>
                <a:lnTo>
                  <a:pt x="3956910" y="5602706"/>
                </a:lnTo>
                <a:lnTo>
                  <a:pt x="0" y="5602706"/>
                </a:lnTo>
                <a:lnTo>
                  <a:pt x="0" y="0"/>
                </a:lnTo>
                <a:close/>
              </a:path>
            </a:pathLst>
          </a:custGeom>
          <a:blipFill>
            <a:blip r:embed="rId4"/>
            <a:stretch>
              <a:fillRect l="0" t="0" r="0" b="0"/>
            </a:stretch>
          </a:blipFill>
        </p:spPr>
      </p:sp>
      <p:sp>
        <p:nvSpPr>
          <p:cNvPr name="TextBox 17" id="17"/>
          <p:cNvSpPr txBox="true"/>
          <p:nvPr/>
        </p:nvSpPr>
        <p:spPr>
          <a:xfrm rot="0">
            <a:off x="7330106" y="2787489"/>
            <a:ext cx="9122574"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Naloxone is a non-addictive, non-psychoactive drug that blocks the effects of opioids on the body.</a:t>
            </a:r>
          </a:p>
        </p:txBody>
      </p:sp>
      <p:sp>
        <p:nvSpPr>
          <p:cNvPr name="TextBox 18" id="18"/>
          <p:cNvSpPr txBox="true"/>
          <p:nvPr/>
        </p:nvSpPr>
        <p:spPr>
          <a:xfrm rot="0">
            <a:off x="7330106" y="4219696"/>
            <a:ext cx="8952540" cy="2295525"/>
          </a:xfrm>
          <a:prstGeom prst="rect">
            <a:avLst/>
          </a:prstGeom>
        </p:spPr>
        <p:txBody>
          <a:bodyPr anchor="t" rtlCol="false" tIns="0" lIns="0" bIns="0" rIns="0">
            <a:spAutoFit/>
          </a:bodyPr>
          <a:lstStyle/>
          <a:p>
            <a:pPr algn="l">
              <a:lnSpc>
                <a:spcPts val="3600"/>
              </a:lnSpc>
            </a:pPr>
            <a:r>
              <a:rPr lang="en-US" sz="3000">
                <a:solidFill>
                  <a:srgbClr val="014575"/>
                </a:solidFill>
                <a:latin typeface="DM Sans"/>
              </a:rPr>
              <a:t>Temporarily reverses the effect of an opioid overdose.</a:t>
            </a:r>
          </a:p>
          <a:p>
            <a:pPr algn="l" marL="647703" indent="-323852" lvl="1">
              <a:lnSpc>
                <a:spcPts val="3600"/>
              </a:lnSpc>
              <a:buFont typeface="Arial"/>
              <a:buChar char="•"/>
            </a:pPr>
            <a:r>
              <a:rPr lang="en-US" sz="3000">
                <a:solidFill>
                  <a:srgbClr val="014575"/>
                </a:solidFill>
                <a:latin typeface="DM Sans"/>
              </a:rPr>
              <a:t>There is no effect if naloxone is given to a person who has not used opioids</a:t>
            </a:r>
          </a:p>
          <a:p>
            <a:pPr algn="l" marL="647703" indent="-323852" lvl="1">
              <a:lnSpc>
                <a:spcPts val="3600"/>
              </a:lnSpc>
              <a:buFont typeface="Arial"/>
              <a:buChar char="•"/>
            </a:pPr>
            <a:r>
              <a:rPr lang="en-US" sz="3000">
                <a:solidFill>
                  <a:srgbClr val="014575"/>
                </a:solidFill>
                <a:latin typeface="DM Sans"/>
              </a:rPr>
              <a:t>If unsure, administer</a:t>
            </a:r>
          </a:p>
        </p:txBody>
      </p:sp>
      <p:sp>
        <p:nvSpPr>
          <p:cNvPr name="TextBox 19" id="19"/>
          <p:cNvSpPr txBox="true"/>
          <p:nvPr/>
        </p:nvSpPr>
        <p:spPr>
          <a:xfrm rot="0">
            <a:off x="7330106" y="6959196"/>
            <a:ext cx="9103524"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Does not create a "high"</a:t>
            </a:r>
          </a:p>
        </p:txBody>
      </p:sp>
      <p:sp>
        <p:nvSpPr>
          <p:cNvPr name="TextBox 20" id="20"/>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3 - GIVE NALOXONE</a:t>
            </a:r>
          </a:p>
        </p:txBody>
      </p:sp>
      <p:sp>
        <p:nvSpPr>
          <p:cNvPr name="AutoShape 21" id="21"/>
          <p:cNvSpPr/>
          <p:nvPr/>
        </p:nvSpPr>
        <p:spPr>
          <a:xfrm>
            <a:off x="7308852" y="7648645"/>
            <a:ext cx="8272402" cy="0"/>
          </a:xfrm>
          <a:prstGeom prst="line">
            <a:avLst/>
          </a:prstGeom>
          <a:ln cap="flat" w="9525">
            <a:solidFill>
              <a:srgbClr val="000000"/>
            </a:solidFill>
            <a:prstDash val="solid"/>
            <a:headEnd type="none" len="sm" w="sm"/>
            <a:tailEnd type="none" len="sm" w="sm"/>
          </a:ln>
        </p:spPr>
      </p:sp>
      <p:sp>
        <p:nvSpPr>
          <p:cNvPr name="TextBox 22" id="22"/>
          <p:cNvSpPr txBox="true"/>
          <p:nvPr/>
        </p:nvSpPr>
        <p:spPr>
          <a:xfrm rot="0">
            <a:off x="7330106" y="7862957"/>
            <a:ext cx="9103524"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Works quickly (less than 5 minutes)</a:t>
            </a:r>
          </a:p>
        </p:txBody>
      </p:sp>
      <p:sp>
        <p:nvSpPr>
          <p:cNvPr name="AutoShape 23" id="23"/>
          <p:cNvSpPr/>
          <p:nvPr/>
        </p:nvSpPr>
        <p:spPr>
          <a:xfrm>
            <a:off x="7330106" y="8590637"/>
            <a:ext cx="8272402" cy="0"/>
          </a:xfrm>
          <a:prstGeom prst="line">
            <a:avLst/>
          </a:prstGeom>
          <a:ln cap="flat" w="9525">
            <a:solidFill>
              <a:srgbClr val="000000"/>
            </a:solidFill>
            <a:prstDash val="solid"/>
            <a:headEnd type="none" len="sm" w="sm"/>
            <a:tailEnd type="none" len="sm" w="sm"/>
          </a:ln>
        </p:spPr>
      </p:sp>
      <p:sp>
        <p:nvSpPr>
          <p:cNvPr name="TextBox 24" id="24"/>
          <p:cNvSpPr txBox="true"/>
          <p:nvPr/>
        </p:nvSpPr>
        <p:spPr>
          <a:xfrm rot="0">
            <a:off x="7308852" y="8804949"/>
            <a:ext cx="9103524"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Wears off quickly (30-45 mintues)</a:t>
            </a:r>
          </a:p>
        </p:txBody>
      </p:sp>
    </p:spTree>
  </p:cSld>
  <p:clrMapOvr>
    <a:masterClrMapping/>
  </p:clrMapOvr>
</p:sld>
</file>

<file path=ppt/slides/slide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4B90B8"/>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ACKNOWLEDGEMENTS</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a:lnSpc>
                <a:spcPts val="6120"/>
              </a:lnSpc>
            </a:pPr>
            <a:r>
              <a:rPr lang="en-US" sz="3600">
                <a:solidFill>
                  <a:srgbClr val="014575"/>
                </a:solidFill>
                <a:latin typeface="DM Sans"/>
              </a:rPr>
              <a:t>This presentation was created by Join Together Northern Nevada with support from community partners.</a:t>
            </a:r>
          </a:p>
          <a:p>
            <a:pPr algn="l">
              <a:lnSpc>
                <a:spcPts val="6120"/>
              </a:lnSpc>
            </a:pPr>
          </a:p>
          <a:p>
            <a:pPr algn="l">
              <a:lnSpc>
                <a:spcPts val="6120"/>
              </a:lnSpc>
            </a:pPr>
            <a:r>
              <a:rPr lang="en-US" sz="3600">
                <a:solidFill>
                  <a:srgbClr val="014575"/>
                </a:solidFill>
                <a:latin typeface="DM Sans"/>
              </a:rPr>
              <a:t>Funding for this presentation was provided by Department of Public and Behavioral Health.</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5D489D"/>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5D489D"/>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2609901" y="566034"/>
            <a:ext cx="13068198" cy="1285875"/>
          </a:xfrm>
          <a:prstGeom prst="rect">
            <a:avLst/>
          </a:prstGeom>
        </p:spPr>
        <p:txBody>
          <a:bodyPr anchor="t" rtlCol="false" tIns="0" lIns="0" bIns="0" rIns="0">
            <a:spAutoFit/>
          </a:bodyPr>
          <a:lstStyle/>
          <a:p>
            <a:pPr algn="ctr">
              <a:lnSpc>
                <a:spcPts val="10500"/>
              </a:lnSpc>
            </a:pPr>
            <a:r>
              <a:rPr lang="en-US" sz="7500">
                <a:solidFill>
                  <a:srgbClr val="014575"/>
                </a:solidFill>
                <a:latin typeface="League Spartan"/>
              </a:rPr>
              <a:t>HOW NALOXONE WORKS</a:t>
            </a:r>
          </a:p>
        </p:txBody>
      </p:sp>
      <p:grpSp>
        <p:nvGrpSpPr>
          <p:cNvPr name="Group 6" id="6"/>
          <p:cNvGrpSpPr/>
          <p:nvPr/>
        </p:nvGrpSpPr>
        <p:grpSpPr>
          <a:xfrm rot="0">
            <a:off x="0" y="-596369"/>
            <a:ext cx="499785" cy="4496505"/>
            <a:chOff x="0" y="0"/>
            <a:chExt cx="131631" cy="1184265"/>
          </a:xfrm>
        </p:grpSpPr>
        <p:sp>
          <p:nvSpPr>
            <p:cNvPr name="Freeform 7" id="7"/>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8" id="8"/>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5400000">
            <a:off x="6443369" y="189668"/>
            <a:ext cx="5720077" cy="9319913"/>
            <a:chOff x="0" y="0"/>
            <a:chExt cx="1506522" cy="2454627"/>
          </a:xfrm>
        </p:grpSpPr>
        <p:sp>
          <p:nvSpPr>
            <p:cNvPr name="Freeform 10" id="10"/>
            <p:cNvSpPr/>
            <p:nvPr/>
          </p:nvSpPr>
          <p:spPr>
            <a:xfrm flipH="false" flipV="false" rot="0">
              <a:off x="0" y="0"/>
              <a:ext cx="1506522" cy="2454627"/>
            </a:xfrm>
            <a:custGeom>
              <a:avLst/>
              <a:gdLst/>
              <a:ahLst/>
              <a:cxnLst/>
              <a:rect r="r" b="b" t="t" l="l"/>
              <a:pathLst>
                <a:path h="2454627" w="1506522">
                  <a:moveTo>
                    <a:pt x="0" y="0"/>
                  </a:moveTo>
                  <a:lnTo>
                    <a:pt x="1506522" y="0"/>
                  </a:lnTo>
                  <a:lnTo>
                    <a:pt x="1506522" y="2454627"/>
                  </a:lnTo>
                  <a:lnTo>
                    <a:pt x="0" y="2454627"/>
                  </a:lnTo>
                  <a:close/>
                </a:path>
              </a:pathLst>
            </a:custGeom>
            <a:solidFill>
              <a:srgbClr val="4B90B8"/>
            </a:solidFill>
          </p:spPr>
        </p:sp>
        <p:sp>
          <p:nvSpPr>
            <p:cNvPr name="TextBox 11" id="11"/>
            <p:cNvSpPr txBox="true"/>
            <p:nvPr/>
          </p:nvSpPr>
          <p:spPr>
            <a:xfrm>
              <a:off x="0" y="-38100"/>
              <a:ext cx="1506522" cy="2492727"/>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4973160" y="2328443"/>
            <a:ext cx="8660494" cy="5042364"/>
          </a:xfrm>
          <a:custGeom>
            <a:avLst/>
            <a:gdLst/>
            <a:ahLst/>
            <a:cxnLst/>
            <a:rect r="r" b="b" t="t" l="l"/>
            <a:pathLst>
              <a:path h="5042364" w="8660494">
                <a:moveTo>
                  <a:pt x="0" y="0"/>
                </a:moveTo>
                <a:lnTo>
                  <a:pt x="8660494" y="0"/>
                </a:lnTo>
                <a:lnTo>
                  <a:pt x="8660494" y="5042364"/>
                </a:lnTo>
                <a:lnTo>
                  <a:pt x="0" y="5042364"/>
                </a:lnTo>
                <a:lnTo>
                  <a:pt x="0" y="0"/>
                </a:lnTo>
                <a:close/>
              </a:path>
            </a:pathLst>
          </a:custGeom>
          <a:blipFill>
            <a:blip r:embed="rId2"/>
            <a:stretch>
              <a:fillRect l="0" t="0" r="0" b="0"/>
            </a:stretch>
          </a:blipFill>
          <a:ln cap="sq">
            <a:noFill/>
            <a:prstDash val="solid"/>
            <a:miter/>
          </a:ln>
        </p:spPr>
      </p:sp>
      <p:sp>
        <p:nvSpPr>
          <p:cNvPr name="TextBox 13" id="13"/>
          <p:cNvSpPr txBox="true"/>
          <p:nvPr/>
        </p:nvSpPr>
        <p:spPr>
          <a:xfrm rot="0">
            <a:off x="4028999" y="8535189"/>
            <a:ext cx="10548817" cy="1171575"/>
          </a:xfrm>
          <a:prstGeom prst="rect">
            <a:avLst/>
          </a:prstGeom>
        </p:spPr>
        <p:txBody>
          <a:bodyPr anchor="t" rtlCol="false" tIns="0" lIns="0" bIns="0" rIns="0">
            <a:spAutoFit/>
          </a:bodyPr>
          <a:lstStyle/>
          <a:p>
            <a:pPr algn="ctr">
              <a:lnSpc>
                <a:spcPts val="3120"/>
              </a:lnSpc>
              <a:spcBef>
                <a:spcPct val="0"/>
              </a:spcBef>
            </a:pPr>
            <a:r>
              <a:rPr lang="en-US" sz="2600">
                <a:solidFill>
                  <a:srgbClr val="FFFFFF"/>
                </a:solidFill>
                <a:latin typeface="DM Sans"/>
              </a:rPr>
              <a:t>The brain's opioid receptors have a higher affinity for naloxone than for opioids. When naloxone is administered, it displaces opioids that are attached to the receptors, reversing opioid overdose.</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798808"/>
            <a:chOff x="0" y="0"/>
            <a:chExt cx="7960707" cy="6398411"/>
          </a:xfrm>
        </p:grpSpPr>
        <p:pic>
          <p:nvPicPr>
            <p:cNvPr name="Picture 11" id="11"/>
            <p:cNvPicPr>
              <a:picLocks noChangeAspect="true"/>
            </p:cNvPicPr>
            <p:nvPr/>
          </p:nvPicPr>
          <p:blipFill>
            <a:blip r:embed="rId5"/>
            <a:srcRect l="7165" t="0" r="7165" b="0"/>
            <a:stretch>
              <a:fillRect/>
            </a:stretch>
          </p:blipFill>
          <p:spPr>
            <a:xfrm flipH="false" flipV="false">
              <a:off x="0" y="0"/>
              <a:ext cx="7960707" cy="6398411"/>
            </a:xfrm>
            <a:prstGeom prst="rect">
              <a:avLst/>
            </a:prstGeom>
          </p:spPr>
        </p:pic>
      </p:grpSp>
      <p:sp>
        <p:nvSpPr>
          <p:cNvPr name="TextBox 12" id="12"/>
          <p:cNvSpPr txBox="true"/>
          <p:nvPr/>
        </p:nvSpPr>
        <p:spPr>
          <a:xfrm rot="0">
            <a:off x="1008346" y="2798419"/>
            <a:ext cx="9769901" cy="3613152"/>
          </a:xfrm>
          <a:prstGeom prst="rect">
            <a:avLst/>
          </a:prstGeom>
        </p:spPr>
        <p:txBody>
          <a:bodyPr anchor="t" rtlCol="false" tIns="0" lIns="0" bIns="0" rIns="0">
            <a:spAutoFit/>
          </a:bodyPr>
          <a:lstStyle/>
          <a:p>
            <a:pPr algn="l" marL="734053" indent="-367026" lvl="1">
              <a:lnSpc>
                <a:spcPts val="5779"/>
              </a:lnSpc>
              <a:buFont typeface="Arial"/>
              <a:buChar char="•"/>
            </a:pPr>
            <a:r>
              <a:rPr lang="en-US" sz="3399">
                <a:solidFill>
                  <a:srgbClr val="FFFFFF"/>
                </a:solidFill>
                <a:latin typeface="DM Sans"/>
              </a:rPr>
              <a:t>Nasal spray naloxone is also known by the brand name "Narcan.”</a:t>
            </a:r>
          </a:p>
          <a:p>
            <a:pPr algn="l" marL="734053" indent="-367026" lvl="1">
              <a:lnSpc>
                <a:spcPts val="5779"/>
              </a:lnSpc>
              <a:buFont typeface="Arial"/>
              <a:buChar char="•"/>
            </a:pPr>
            <a:r>
              <a:rPr lang="en-US" sz="3399">
                <a:solidFill>
                  <a:srgbClr val="FFFFFF"/>
                </a:solidFill>
                <a:latin typeface="DM Sans"/>
              </a:rPr>
              <a:t>Administered into the nostril; does not require breathing to be absorbed across the mucosal lining.</a:t>
            </a:r>
          </a:p>
        </p:txBody>
      </p:sp>
      <p:sp>
        <p:nvSpPr>
          <p:cNvPr name="TextBox 13" id="13"/>
          <p:cNvSpPr txBox="true"/>
          <p:nvPr/>
        </p:nvSpPr>
        <p:spPr>
          <a:xfrm rot="0">
            <a:off x="1008346" y="1510945"/>
            <a:ext cx="9769901"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NASAL SPRAY NALOXONE</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pic>
          <p:nvPicPr>
            <p:cNvPr name="Picture 7" id="7"/>
            <p:cNvPicPr>
              <a:picLocks noChangeAspect="true"/>
            </p:cNvPicPr>
            <p:nvPr/>
          </p:nvPicPr>
          <p:blipFill>
            <a:blip r:embed="rId4"/>
            <a:srcRect l="2403" t="7940" r="53519" b="8688"/>
            <a:stretch>
              <a:fillRect/>
            </a:stretch>
          </p:blipFill>
          <p:spPr>
            <a:xfrm flipH="false" flipV="false">
              <a:off x="0" y="0"/>
              <a:ext cx="7315040" cy="9224236"/>
            </a:xfrm>
            <a:prstGeom prst="rect">
              <a:avLst/>
            </a:prstGeom>
          </p:spPr>
        </p:pic>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AutoShape 11" id="11"/>
          <p:cNvSpPr/>
          <p:nvPr/>
        </p:nvSpPr>
        <p:spPr>
          <a:xfrm>
            <a:off x="7330106" y="4790274"/>
            <a:ext cx="8272402" cy="0"/>
          </a:xfrm>
          <a:prstGeom prst="line">
            <a:avLst/>
          </a:prstGeom>
          <a:ln cap="flat" w="9525">
            <a:solidFill>
              <a:srgbClr val="000000"/>
            </a:solidFill>
            <a:prstDash val="solid"/>
            <a:headEnd type="none" len="sm" w="sm"/>
            <a:tailEnd type="none" len="sm" w="sm"/>
          </a:ln>
        </p:spPr>
      </p:sp>
      <p:sp>
        <p:nvSpPr>
          <p:cNvPr name="AutoShape 12" id="12"/>
          <p:cNvSpPr/>
          <p:nvPr/>
        </p:nvSpPr>
        <p:spPr>
          <a:xfrm>
            <a:off x="7330106" y="5692315"/>
            <a:ext cx="8272402" cy="0"/>
          </a:xfrm>
          <a:prstGeom prst="line">
            <a:avLst/>
          </a:prstGeom>
          <a:ln cap="flat" w="9525">
            <a:solidFill>
              <a:srgbClr val="000000"/>
            </a:solidFill>
            <a:prstDash val="solid"/>
            <a:headEnd type="none" len="sm" w="sm"/>
            <a:tailEnd type="none" len="sm" w="sm"/>
          </a:ln>
        </p:spPr>
      </p:sp>
      <p:sp>
        <p:nvSpPr>
          <p:cNvPr name="AutoShape 13" id="13"/>
          <p:cNvSpPr/>
          <p:nvPr/>
        </p:nvSpPr>
        <p:spPr>
          <a:xfrm>
            <a:off x="7330106" y="6549565"/>
            <a:ext cx="8272402" cy="0"/>
          </a:xfrm>
          <a:prstGeom prst="line">
            <a:avLst/>
          </a:prstGeom>
          <a:ln cap="flat" w="9525">
            <a:solidFill>
              <a:srgbClr val="000000"/>
            </a:solidFill>
            <a:prstDash val="solid"/>
            <a:headEnd type="none" len="sm" w="sm"/>
            <a:tailEnd type="none" len="sm" w="sm"/>
          </a:ln>
        </p:spPr>
      </p:sp>
      <p:sp>
        <p:nvSpPr>
          <p:cNvPr name="AutoShape 14" id="14"/>
          <p:cNvSpPr/>
          <p:nvPr/>
        </p:nvSpPr>
        <p:spPr>
          <a:xfrm>
            <a:off x="7330106" y="7406815"/>
            <a:ext cx="8272402" cy="0"/>
          </a:xfrm>
          <a:prstGeom prst="line">
            <a:avLst/>
          </a:prstGeom>
          <a:ln cap="flat" w="9525">
            <a:solidFill>
              <a:srgbClr val="000000"/>
            </a:solidFill>
            <a:prstDash val="solid"/>
            <a:headEnd type="none" len="sm" w="sm"/>
            <a:tailEnd type="none" len="sm" w="sm"/>
          </a:ln>
        </p:spPr>
      </p:sp>
      <p:sp>
        <p:nvSpPr>
          <p:cNvPr name="TextBox 15" id="15"/>
          <p:cNvSpPr txBox="true"/>
          <p:nvPr/>
        </p:nvSpPr>
        <p:spPr>
          <a:xfrm rot="0">
            <a:off x="7330106" y="1583740"/>
            <a:ext cx="9929194" cy="1483991"/>
          </a:xfrm>
          <a:prstGeom prst="rect">
            <a:avLst/>
          </a:prstGeom>
        </p:spPr>
        <p:txBody>
          <a:bodyPr anchor="t" rtlCol="false" tIns="0" lIns="0" bIns="0" rIns="0">
            <a:spAutoFit/>
          </a:bodyPr>
          <a:lstStyle/>
          <a:p>
            <a:pPr algn="l">
              <a:lnSpc>
                <a:spcPts val="5796"/>
              </a:lnSpc>
            </a:pPr>
            <a:r>
              <a:rPr lang="en-US" sz="5317">
                <a:solidFill>
                  <a:srgbClr val="014575"/>
                </a:solidFill>
                <a:latin typeface="League Spartan"/>
              </a:rPr>
              <a:t>CONTENTS OF NASAL NALOXONE KIT</a:t>
            </a:r>
          </a:p>
        </p:txBody>
      </p:sp>
      <p:sp>
        <p:nvSpPr>
          <p:cNvPr name="TextBox 16" id="16"/>
          <p:cNvSpPr txBox="true"/>
          <p:nvPr/>
        </p:nvSpPr>
        <p:spPr>
          <a:xfrm rot="0">
            <a:off x="7330106" y="3579433"/>
            <a:ext cx="8272402"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2 doses of nasal spray naloxone (inside a sealed package)</a:t>
            </a:r>
          </a:p>
        </p:txBody>
      </p:sp>
      <p:sp>
        <p:nvSpPr>
          <p:cNvPr name="TextBox 17" id="17"/>
          <p:cNvSpPr txBox="true"/>
          <p:nvPr/>
        </p:nvSpPr>
        <p:spPr>
          <a:xfrm rot="0">
            <a:off x="7330106" y="5039852"/>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pair of non-latex gloves</a:t>
            </a:r>
          </a:p>
        </p:txBody>
      </p:sp>
      <p:sp>
        <p:nvSpPr>
          <p:cNvPr name="TextBox 18" id="18"/>
          <p:cNvSpPr txBox="true"/>
          <p:nvPr/>
        </p:nvSpPr>
        <p:spPr>
          <a:xfrm rot="0">
            <a:off x="7330106" y="594472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CPR breathing barrier mask</a:t>
            </a:r>
          </a:p>
        </p:txBody>
      </p:sp>
      <p:sp>
        <p:nvSpPr>
          <p:cNvPr name="TextBox 19" id="19"/>
          <p:cNvSpPr txBox="true"/>
          <p:nvPr/>
        </p:nvSpPr>
        <p:spPr>
          <a:xfrm rot="0">
            <a:off x="7330106" y="680197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instructional insert</a:t>
            </a:r>
          </a:p>
        </p:txBody>
      </p:sp>
      <p:sp>
        <p:nvSpPr>
          <p:cNvPr name="TextBox 20" id="20"/>
          <p:cNvSpPr txBox="true"/>
          <p:nvPr/>
        </p:nvSpPr>
        <p:spPr>
          <a:xfrm rot="0">
            <a:off x="7330106" y="7659227"/>
            <a:ext cx="8272402" cy="4667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1 community resource guide</a:t>
            </a:r>
          </a:p>
        </p:txBody>
      </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363290"/>
            <a:chOff x="0" y="0"/>
            <a:chExt cx="5497895" cy="2155478"/>
          </a:xfrm>
        </p:grpSpPr>
        <p:sp>
          <p:nvSpPr>
            <p:cNvPr name="Freeform 6" id="6"/>
            <p:cNvSpPr/>
            <p:nvPr/>
          </p:nvSpPr>
          <p:spPr>
            <a:xfrm flipH="false" flipV="false" rot="0">
              <a:off x="0" y="0"/>
              <a:ext cx="5497895" cy="2155478"/>
            </a:xfrm>
            <a:custGeom>
              <a:avLst/>
              <a:gdLst/>
              <a:ahLst/>
              <a:cxnLst/>
              <a:rect r="r" b="b" t="t" l="l"/>
              <a:pathLst>
                <a:path h="2155478" w="5497895">
                  <a:moveTo>
                    <a:pt x="0" y="0"/>
                  </a:moveTo>
                  <a:lnTo>
                    <a:pt x="5497895" y="0"/>
                  </a:lnTo>
                  <a:lnTo>
                    <a:pt x="5497895" y="2155478"/>
                  </a:lnTo>
                  <a:lnTo>
                    <a:pt x="0" y="2155478"/>
                  </a:lnTo>
                  <a:close/>
                </a:path>
              </a:pathLst>
            </a:custGeom>
            <a:solidFill>
              <a:srgbClr val="65BAE1"/>
            </a:solidFill>
          </p:spPr>
        </p:sp>
        <p:sp>
          <p:nvSpPr>
            <p:cNvPr name="TextBox 7" id="7"/>
            <p:cNvSpPr txBox="true"/>
            <p:nvPr/>
          </p:nvSpPr>
          <p:spPr>
            <a:xfrm>
              <a:off x="0" y="-38100"/>
              <a:ext cx="5497895" cy="2193578"/>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HOW TO ADMINISTER NASAL NALOXONE</a:t>
            </a:r>
          </a:p>
        </p:txBody>
      </p:sp>
      <p:sp>
        <p:nvSpPr>
          <p:cNvPr name="TextBox 9" id="9"/>
          <p:cNvSpPr txBox="true"/>
          <p:nvPr/>
        </p:nvSpPr>
        <p:spPr>
          <a:xfrm rot="0">
            <a:off x="3853817" y="3902583"/>
            <a:ext cx="1888687" cy="529703"/>
          </a:xfrm>
          <a:prstGeom prst="rect">
            <a:avLst/>
          </a:prstGeom>
        </p:spPr>
        <p:txBody>
          <a:bodyPr anchor="t" rtlCol="false" tIns="0" lIns="0" bIns="0" rIns="0">
            <a:spAutoFit/>
          </a:bodyPr>
          <a:lstStyle/>
          <a:p>
            <a:pPr algn="ctr">
              <a:lnSpc>
                <a:spcPts val="4076"/>
              </a:lnSpc>
            </a:pPr>
            <a:r>
              <a:rPr lang="en-US" sz="4076">
                <a:solidFill>
                  <a:srgbClr val="FFFFFF"/>
                </a:solidFill>
                <a:latin typeface="Now Bold"/>
              </a:rPr>
              <a:t>PEEL</a:t>
            </a:r>
          </a:p>
        </p:txBody>
      </p:sp>
      <p:sp>
        <p:nvSpPr>
          <p:cNvPr name="TextBox 10" id="10"/>
          <p:cNvSpPr txBox="true"/>
          <p:nvPr/>
        </p:nvSpPr>
        <p:spPr>
          <a:xfrm rot="0">
            <a:off x="2401346" y="6933561"/>
            <a:ext cx="4058410" cy="1299551"/>
          </a:xfrm>
          <a:prstGeom prst="rect">
            <a:avLst/>
          </a:prstGeom>
        </p:spPr>
        <p:txBody>
          <a:bodyPr anchor="t" rtlCol="false" tIns="0" lIns="0" bIns="0" rIns="0">
            <a:spAutoFit/>
          </a:bodyPr>
          <a:lstStyle/>
          <a:p>
            <a:pPr algn="ctr">
              <a:lnSpc>
                <a:spcPts val="2038"/>
              </a:lnSpc>
            </a:pPr>
            <a:r>
              <a:rPr lang="en-US" sz="2038">
                <a:solidFill>
                  <a:srgbClr val="FFFFFF"/>
                </a:solidFill>
                <a:latin typeface="DM Sans Bold"/>
              </a:rPr>
              <a:t>Peel back the package to remove the nasal spray. Hold the device with your thumb on the bottom of the plunger and 2 fingers on the nozzle. </a:t>
            </a:r>
          </a:p>
        </p:txBody>
      </p:sp>
      <p:sp>
        <p:nvSpPr>
          <p:cNvPr name="TextBox 11" id="11"/>
          <p:cNvSpPr txBox="true"/>
          <p:nvPr/>
        </p:nvSpPr>
        <p:spPr>
          <a:xfrm rot="0">
            <a:off x="6995137" y="6933561"/>
            <a:ext cx="4234334" cy="1042376"/>
          </a:xfrm>
          <a:prstGeom prst="rect">
            <a:avLst/>
          </a:prstGeom>
        </p:spPr>
        <p:txBody>
          <a:bodyPr anchor="t" rtlCol="false" tIns="0" lIns="0" bIns="0" rIns="0">
            <a:spAutoFit/>
          </a:bodyPr>
          <a:lstStyle/>
          <a:p>
            <a:pPr algn="ctr">
              <a:lnSpc>
                <a:spcPts val="2038"/>
              </a:lnSpc>
            </a:pPr>
            <a:r>
              <a:rPr lang="en-US" sz="2038">
                <a:solidFill>
                  <a:srgbClr val="FFFFFF"/>
                </a:solidFill>
                <a:latin typeface="DM Sans Bold"/>
              </a:rPr>
              <a:t>Place and hold the tip of the nozzle in either nostril until your fingers touch the bottom of the patients nose.</a:t>
            </a:r>
          </a:p>
        </p:txBody>
      </p:sp>
      <p:sp>
        <p:nvSpPr>
          <p:cNvPr name="TextBox 12" id="12"/>
          <p:cNvSpPr txBox="true"/>
          <p:nvPr/>
        </p:nvSpPr>
        <p:spPr>
          <a:xfrm rot="0">
            <a:off x="11822329" y="6933561"/>
            <a:ext cx="3893379" cy="785201"/>
          </a:xfrm>
          <a:prstGeom prst="rect">
            <a:avLst/>
          </a:prstGeom>
        </p:spPr>
        <p:txBody>
          <a:bodyPr anchor="t" rtlCol="false" tIns="0" lIns="0" bIns="0" rIns="0">
            <a:spAutoFit/>
          </a:bodyPr>
          <a:lstStyle/>
          <a:p>
            <a:pPr algn="ctr">
              <a:lnSpc>
                <a:spcPts val="2038"/>
              </a:lnSpc>
            </a:pPr>
            <a:r>
              <a:rPr lang="en-US" sz="2038">
                <a:solidFill>
                  <a:srgbClr val="FFFFFF"/>
                </a:solidFill>
                <a:latin typeface="DM Sans Bold"/>
              </a:rPr>
              <a:t>Press the plunger firmly to release the dose into the patients nose.</a:t>
            </a:r>
          </a:p>
        </p:txBody>
      </p:sp>
      <p:sp>
        <p:nvSpPr>
          <p:cNvPr name="TextBox 13" id="13"/>
          <p:cNvSpPr txBox="true"/>
          <p:nvPr/>
        </p:nvSpPr>
        <p:spPr>
          <a:xfrm rot="0">
            <a:off x="8167961" y="3902583"/>
            <a:ext cx="1888687" cy="529703"/>
          </a:xfrm>
          <a:prstGeom prst="rect">
            <a:avLst/>
          </a:prstGeom>
        </p:spPr>
        <p:txBody>
          <a:bodyPr anchor="t" rtlCol="false" tIns="0" lIns="0" bIns="0" rIns="0">
            <a:spAutoFit/>
          </a:bodyPr>
          <a:lstStyle/>
          <a:p>
            <a:pPr algn="ctr">
              <a:lnSpc>
                <a:spcPts val="4076"/>
              </a:lnSpc>
            </a:pPr>
            <a:r>
              <a:rPr lang="en-US" sz="4076">
                <a:solidFill>
                  <a:srgbClr val="FFFFFF"/>
                </a:solidFill>
                <a:latin typeface="Now Bold"/>
              </a:rPr>
              <a:t>PLACE</a:t>
            </a:r>
          </a:p>
        </p:txBody>
      </p:sp>
      <p:sp>
        <p:nvSpPr>
          <p:cNvPr name="TextBox 14" id="14"/>
          <p:cNvSpPr txBox="true"/>
          <p:nvPr/>
        </p:nvSpPr>
        <p:spPr>
          <a:xfrm rot="0">
            <a:off x="12633386" y="3902583"/>
            <a:ext cx="1888687" cy="529703"/>
          </a:xfrm>
          <a:prstGeom prst="rect">
            <a:avLst/>
          </a:prstGeom>
        </p:spPr>
        <p:txBody>
          <a:bodyPr anchor="t" rtlCol="false" tIns="0" lIns="0" bIns="0" rIns="0">
            <a:spAutoFit/>
          </a:bodyPr>
          <a:lstStyle/>
          <a:p>
            <a:pPr algn="ctr">
              <a:lnSpc>
                <a:spcPts val="4076"/>
              </a:lnSpc>
            </a:pPr>
            <a:r>
              <a:rPr lang="en-US" sz="4076">
                <a:solidFill>
                  <a:srgbClr val="FFFFFF"/>
                </a:solidFill>
                <a:latin typeface="Now Bold"/>
              </a:rPr>
              <a:t>PRESS</a:t>
            </a:r>
          </a:p>
        </p:txBody>
      </p:sp>
      <p:sp>
        <p:nvSpPr>
          <p:cNvPr name="Freeform 15" id="15"/>
          <p:cNvSpPr/>
          <p:nvPr/>
        </p:nvSpPr>
        <p:spPr>
          <a:xfrm flipH="false" flipV="false" rot="0">
            <a:off x="2401346" y="4607682"/>
            <a:ext cx="13485308" cy="2112383"/>
          </a:xfrm>
          <a:custGeom>
            <a:avLst/>
            <a:gdLst/>
            <a:ahLst/>
            <a:cxnLst/>
            <a:rect r="r" b="b" t="t" l="l"/>
            <a:pathLst>
              <a:path h="2112383" w="13485308">
                <a:moveTo>
                  <a:pt x="0" y="0"/>
                </a:moveTo>
                <a:lnTo>
                  <a:pt x="13485308" y="0"/>
                </a:lnTo>
                <a:lnTo>
                  <a:pt x="13485308" y="2112383"/>
                </a:lnTo>
                <a:lnTo>
                  <a:pt x="0" y="2112383"/>
                </a:lnTo>
                <a:lnTo>
                  <a:pt x="0" y="0"/>
                </a:lnTo>
                <a:close/>
              </a:path>
            </a:pathLst>
          </a:custGeom>
          <a:blipFill>
            <a:blip r:embed="rId2"/>
            <a:stretch>
              <a:fillRect l="-9866" t="-48071" r="-9795" b="-83326"/>
            </a:stretch>
          </a:blipFill>
        </p:spPr>
      </p:sp>
      <p:sp>
        <p:nvSpPr>
          <p:cNvPr name="TextBox 16" id="16"/>
          <p:cNvSpPr txBox="true"/>
          <p:nvPr/>
        </p:nvSpPr>
        <p:spPr>
          <a:xfrm rot="0">
            <a:off x="1368806" y="8607249"/>
            <a:ext cx="2654871" cy="238125"/>
          </a:xfrm>
          <a:prstGeom prst="rect">
            <a:avLst/>
          </a:prstGeom>
        </p:spPr>
        <p:txBody>
          <a:bodyPr anchor="t" rtlCol="false" tIns="0" lIns="0" bIns="0" rIns="0">
            <a:spAutoFit/>
          </a:bodyPr>
          <a:lstStyle/>
          <a:p>
            <a:pPr algn="ctr">
              <a:lnSpc>
                <a:spcPts val="1800"/>
              </a:lnSpc>
              <a:spcBef>
                <a:spcPct val="0"/>
              </a:spcBef>
            </a:pPr>
            <a:r>
              <a:rPr lang="en-US" sz="1500">
                <a:solidFill>
                  <a:srgbClr val="FFFFFF"/>
                </a:solidFill>
                <a:latin typeface="Fira Sans Medium"/>
              </a:rPr>
              <a:t>Source: www.narcan.com, 2022</a:t>
            </a:r>
          </a:p>
        </p:txBody>
      </p:sp>
      <p:sp>
        <p:nvSpPr>
          <p:cNvPr name="TextBox 17" id="17"/>
          <p:cNvSpPr txBox="true"/>
          <p:nvPr/>
        </p:nvSpPr>
        <p:spPr>
          <a:xfrm rot="0">
            <a:off x="1375283" y="9411924"/>
            <a:ext cx="15537433" cy="342900"/>
          </a:xfrm>
          <a:prstGeom prst="rect">
            <a:avLst/>
          </a:prstGeom>
        </p:spPr>
        <p:txBody>
          <a:bodyPr anchor="t" rtlCol="false" tIns="0" lIns="0" bIns="0" rIns="0">
            <a:spAutoFit/>
          </a:bodyPr>
          <a:lstStyle/>
          <a:p>
            <a:pPr algn="ctr">
              <a:lnSpc>
                <a:spcPts val="2760"/>
              </a:lnSpc>
              <a:spcBef>
                <a:spcPct val="0"/>
              </a:spcBef>
            </a:pPr>
            <a:r>
              <a:rPr lang="en-US" sz="2300">
                <a:solidFill>
                  <a:srgbClr val="FFFFFF"/>
                </a:solidFill>
                <a:latin typeface="Fira Sans Semi-Bold"/>
              </a:rPr>
              <a:t>Do not touch the plunger until the device is in the person's nostril, otherwise, you may accidentally trigger the spray.</a:t>
            </a:r>
          </a:p>
        </p:txBody>
      </p:sp>
    </p:spTree>
  </p:cSld>
  <p:clrMapOvr>
    <a:masterClrMapping/>
  </p:clrMapOvr>
</p:sld>
</file>

<file path=ppt/slides/slide24.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5D489D"/>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2004901"/>
            <a:ext cx="17021499"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HEAVY NOD VERSUS OVERDOSE</a:t>
            </a:r>
          </a:p>
        </p:txBody>
      </p:sp>
      <p:sp>
        <p:nvSpPr>
          <p:cNvPr name="TextBox 6" id="6"/>
          <p:cNvSpPr txBox="true"/>
          <p:nvPr/>
        </p:nvSpPr>
        <p:spPr>
          <a:xfrm rot="0">
            <a:off x="1028700" y="3633676"/>
            <a:ext cx="16230600" cy="3800475"/>
          </a:xfrm>
          <a:prstGeom prst="rect">
            <a:avLst/>
          </a:prstGeom>
        </p:spPr>
        <p:txBody>
          <a:bodyPr anchor="t" rtlCol="false" tIns="0" lIns="0" bIns="0" rIns="0">
            <a:spAutoFit/>
          </a:bodyPr>
          <a:lstStyle/>
          <a:p>
            <a:pPr algn="l" marL="777240" indent="-388620" lvl="1">
              <a:lnSpc>
                <a:spcPts val="6120"/>
              </a:lnSpc>
              <a:buFont typeface="Arial"/>
              <a:buChar char="•"/>
            </a:pPr>
            <a:r>
              <a:rPr lang="en-US" sz="3600">
                <a:solidFill>
                  <a:srgbClr val="014575"/>
                </a:solidFill>
                <a:latin typeface="DM Sans"/>
              </a:rPr>
              <a:t>The most significant danger from opioid overdose is that breathing is too slow and the person does not get enough oxygen.</a:t>
            </a:r>
          </a:p>
          <a:p>
            <a:pPr algn="l" marL="777240" indent="-388620" lvl="1">
              <a:lnSpc>
                <a:spcPts val="6120"/>
              </a:lnSpc>
              <a:buFont typeface="Arial"/>
              <a:buChar char="•"/>
            </a:pPr>
            <a:r>
              <a:rPr lang="en-US" sz="3600">
                <a:solidFill>
                  <a:srgbClr val="014575"/>
                </a:solidFill>
                <a:latin typeface="DM Sans"/>
              </a:rPr>
              <a:t>Sometimes a person may not be overly responsive to shouting and shaking, but their breathing is OK.</a:t>
            </a:r>
          </a:p>
          <a:p>
            <a:pPr algn="l" marL="777240" indent="-388620" lvl="1">
              <a:lnSpc>
                <a:spcPts val="6120"/>
              </a:lnSpc>
              <a:buFont typeface="Arial"/>
              <a:buChar char="•"/>
            </a:pPr>
            <a:r>
              <a:rPr lang="en-US" sz="3600">
                <a:solidFill>
                  <a:srgbClr val="014575"/>
                </a:solidFill>
                <a:latin typeface="DM Sans"/>
              </a:rPr>
              <a:t>Check to see how well the person is breathing...</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08346" y="2817469"/>
            <a:ext cx="16061174" cy="5057776"/>
          </a:xfrm>
          <a:prstGeom prst="rect">
            <a:avLst/>
          </a:prstGeom>
        </p:spPr>
        <p:txBody>
          <a:bodyPr anchor="t" rtlCol="false" tIns="0" lIns="0" bIns="0" rIns="0">
            <a:spAutoFit/>
          </a:bodyPr>
          <a:lstStyle/>
          <a:p>
            <a:pPr algn="l" marL="647695" indent="-323848" lvl="1">
              <a:lnSpc>
                <a:spcPts val="5099"/>
              </a:lnSpc>
              <a:buFont typeface="Arial"/>
              <a:buChar char="•"/>
            </a:pPr>
            <a:r>
              <a:rPr lang="en-US" sz="2999">
                <a:solidFill>
                  <a:srgbClr val="FFFFFF"/>
                </a:solidFill>
                <a:latin typeface="DM Sans Bold"/>
              </a:rPr>
              <a:t>If the person does not respond to shaking and shouting, check their breathing.</a:t>
            </a:r>
          </a:p>
          <a:p>
            <a:pPr algn="l" marL="1295390" indent="-431797" lvl="2">
              <a:lnSpc>
                <a:spcPts val="5099"/>
              </a:lnSpc>
              <a:buFont typeface="Arial"/>
              <a:buChar char="⚬"/>
            </a:pPr>
            <a:r>
              <a:rPr lang="en-US" sz="2999">
                <a:solidFill>
                  <a:srgbClr val="FFFFFF"/>
                </a:solidFill>
                <a:latin typeface="DM Sans"/>
              </a:rPr>
              <a:t>Is their chest and/or stomach rising and falling?</a:t>
            </a:r>
          </a:p>
          <a:p>
            <a:pPr algn="l" marL="1295390" indent="-431797" lvl="2">
              <a:lnSpc>
                <a:spcPts val="5099"/>
              </a:lnSpc>
              <a:buFont typeface="Arial"/>
              <a:buChar char="⚬"/>
            </a:pPr>
            <a:r>
              <a:rPr lang="en-US" sz="2999">
                <a:solidFill>
                  <a:srgbClr val="FFFFFF"/>
                </a:solidFill>
                <a:latin typeface="DM Sans"/>
              </a:rPr>
              <a:t>Place the back of your hand over their mouth; can you feel their breath?</a:t>
            </a:r>
          </a:p>
          <a:p>
            <a:pPr algn="l" marL="1295390" indent="-431797" lvl="2">
              <a:lnSpc>
                <a:spcPts val="5099"/>
              </a:lnSpc>
              <a:buFont typeface="Arial"/>
              <a:buChar char="⚬"/>
            </a:pPr>
            <a:r>
              <a:rPr lang="en-US" sz="2999">
                <a:solidFill>
                  <a:srgbClr val="FFFFFF"/>
                </a:solidFill>
                <a:latin typeface="DM Sans"/>
              </a:rPr>
              <a:t>Hold the glass screen of your mobile phone over their mouth; does it fog up?</a:t>
            </a:r>
          </a:p>
          <a:p>
            <a:pPr algn="l" marL="647695" indent="-323848" lvl="1">
              <a:lnSpc>
                <a:spcPts val="5099"/>
              </a:lnSpc>
              <a:buFont typeface="Arial"/>
              <a:buChar char="•"/>
            </a:pPr>
            <a:r>
              <a:rPr lang="en-US" sz="2999">
                <a:solidFill>
                  <a:srgbClr val="FFFFFF"/>
                </a:solidFill>
                <a:latin typeface="DM Sans Bold"/>
              </a:rPr>
              <a:t>If the person is breathing, put the person in the recovery position and keep monitoring them until they are more alert.</a:t>
            </a:r>
          </a:p>
          <a:p>
            <a:pPr algn="l" marL="1295390" indent="-431797" lvl="2">
              <a:lnSpc>
                <a:spcPts val="5099"/>
              </a:lnSpc>
              <a:buFont typeface="Arial"/>
              <a:buChar char="⚬"/>
            </a:pPr>
            <a:r>
              <a:rPr lang="en-US" sz="2999">
                <a:solidFill>
                  <a:srgbClr val="FFFFFF"/>
                </a:solidFill>
                <a:latin typeface="DM Sans"/>
              </a:rPr>
              <a:t>The recovery position will keep their airway clear and open.</a:t>
            </a:r>
          </a:p>
          <a:p>
            <a:pPr algn="l" marL="1295390" indent="-431797" lvl="2">
              <a:lnSpc>
                <a:spcPts val="5099"/>
              </a:lnSpc>
              <a:buFont typeface="Arial"/>
              <a:buChar char="⚬"/>
            </a:pPr>
            <a:r>
              <a:rPr lang="en-US" sz="2999">
                <a:solidFill>
                  <a:srgbClr val="FFFFFF"/>
                </a:solidFill>
                <a:latin typeface="DM Sans"/>
              </a:rPr>
              <a:t>It will also prevent them from choking if they vomit.</a:t>
            </a:r>
          </a:p>
        </p:txBody>
      </p:sp>
      <p:sp>
        <p:nvSpPr>
          <p:cNvPr name="TextBox 10" id="10"/>
          <p:cNvSpPr txBox="true"/>
          <p:nvPr/>
        </p:nvSpPr>
        <p:spPr>
          <a:xfrm rot="0">
            <a:off x="1008346" y="1510945"/>
            <a:ext cx="13935744"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HOW TO CHECK FOR BREATHING</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30106" y="4039956"/>
            <a:ext cx="8272402" cy="0"/>
          </a:xfrm>
          <a:prstGeom prst="line">
            <a:avLst/>
          </a:prstGeom>
          <a:ln cap="flat" w="9525">
            <a:solidFill>
              <a:srgbClr val="000000"/>
            </a:solidFill>
            <a:prstDash val="solid"/>
            <a:headEnd type="none" len="sm" w="sm"/>
            <a:tailEnd type="none" len="sm" w="sm"/>
          </a:ln>
        </p:spPr>
      </p:sp>
      <p:sp>
        <p:nvSpPr>
          <p:cNvPr name="AutoShape 15" id="15"/>
          <p:cNvSpPr/>
          <p:nvPr/>
        </p:nvSpPr>
        <p:spPr>
          <a:xfrm>
            <a:off x="7308852" y="5911557"/>
            <a:ext cx="8272402" cy="0"/>
          </a:xfrm>
          <a:prstGeom prst="line">
            <a:avLst/>
          </a:prstGeom>
          <a:ln cap="flat" w="9525">
            <a:solidFill>
              <a:srgbClr val="000000"/>
            </a:solidFill>
            <a:prstDash val="solid"/>
            <a:headEnd type="none" len="sm" w="sm"/>
            <a:tailEnd type="none" len="sm" w="sm"/>
          </a:ln>
        </p:spPr>
      </p:sp>
      <p:sp>
        <p:nvSpPr>
          <p:cNvPr name="TextBox 16" id="16"/>
          <p:cNvSpPr txBox="true"/>
          <p:nvPr/>
        </p:nvSpPr>
        <p:spPr>
          <a:xfrm rot="0">
            <a:off x="7330106" y="2787489"/>
            <a:ext cx="9122574"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First, place the person's arm nearest you at a right angle to their body, with the palm facing upwards</a:t>
            </a:r>
          </a:p>
        </p:txBody>
      </p:sp>
      <p:sp>
        <p:nvSpPr>
          <p:cNvPr name="TextBox 17" id="17"/>
          <p:cNvSpPr txBox="true"/>
          <p:nvPr/>
        </p:nvSpPr>
        <p:spPr>
          <a:xfrm rot="0">
            <a:off x="7330106" y="4219696"/>
            <a:ext cx="8952540" cy="1381125"/>
          </a:xfrm>
          <a:prstGeom prst="rect">
            <a:avLst/>
          </a:prstGeom>
        </p:spPr>
        <p:txBody>
          <a:bodyPr anchor="t" rtlCol="false" tIns="0" lIns="0" bIns="0" rIns="0">
            <a:spAutoFit/>
          </a:bodyPr>
          <a:lstStyle/>
          <a:p>
            <a:pPr algn="l">
              <a:lnSpc>
                <a:spcPts val="3600"/>
              </a:lnSpc>
            </a:pPr>
            <a:r>
              <a:rPr lang="en-US" sz="3000">
                <a:solidFill>
                  <a:srgbClr val="014575"/>
                </a:solidFill>
                <a:latin typeface="DM Sans"/>
              </a:rPr>
              <a:t>Take their other arm and place it so the back of the hand is against the cheek closest to the ground.</a:t>
            </a:r>
          </a:p>
        </p:txBody>
      </p:sp>
      <p:sp>
        <p:nvSpPr>
          <p:cNvPr name="TextBox 18" id="18"/>
          <p:cNvSpPr txBox="true"/>
          <p:nvPr/>
        </p:nvSpPr>
        <p:spPr>
          <a:xfrm rot="0">
            <a:off x="7330106" y="6155627"/>
            <a:ext cx="9103524" cy="9239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Lift their far knee so that it is at a 90-degree angle, and roll them onto their side.</a:t>
            </a:r>
          </a:p>
        </p:txBody>
      </p:sp>
      <p:sp>
        <p:nvSpPr>
          <p:cNvPr name="TextBox 19" id="19"/>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RECOVERY POSITION</a:t>
            </a:r>
          </a:p>
        </p:txBody>
      </p:sp>
      <p:sp>
        <p:nvSpPr>
          <p:cNvPr name="AutoShape 20" id="20"/>
          <p:cNvSpPr/>
          <p:nvPr/>
        </p:nvSpPr>
        <p:spPr>
          <a:xfrm>
            <a:off x="7330106" y="7387956"/>
            <a:ext cx="8272402" cy="0"/>
          </a:xfrm>
          <a:prstGeom prst="line">
            <a:avLst/>
          </a:prstGeom>
          <a:ln cap="flat" w="9525">
            <a:solidFill>
              <a:srgbClr val="000000"/>
            </a:solidFill>
            <a:prstDash val="solid"/>
            <a:headEnd type="none" len="sm" w="sm"/>
            <a:tailEnd type="none" len="sm" w="sm"/>
          </a:ln>
        </p:spPr>
      </p:sp>
      <p:sp>
        <p:nvSpPr>
          <p:cNvPr name="TextBox 21" id="21"/>
          <p:cNvSpPr txBox="true"/>
          <p:nvPr/>
        </p:nvSpPr>
        <p:spPr>
          <a:xfrm rot="0">
            <a:off x="7330106" y="7630844"/>
            <a:ext cx="9103524" cy="18383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When you are finished, the top arm should be supporting the head to keep the airway open, and the bent leg should be on the floor to stop them from rolling over too far.</a:t>
            </a:r>
          </a:p>
        </p:txBody>
      </p:sp>
      <p:sp>
        <p:nvSpPr>
          <p:cNvPr name="Freeform 22" id="22"/>
          <p:cNvSpPr/>
          <p:nvPr/>
        </p:nvSpPr>
        <p:spPr>
          <a:xfrm flipH="false" flipV="false" rot="0">
            <a:off x="1443097" y="5637724"/>
            <a:ext cx="4657486" cy="1754995"/>
          </a:xfrm>
          <a:custGeom>
            <a:avLst/>
            <a:gdLst/>
            <a:ahLst/>
            <a:cxnLst/>
            <a:rect r="r" b="b" t="t" l="l"/>
            <a:pathLst>
              <a:path h="1754995" w="4657486">
                <a:moveTo>
                  <a:pt x="0" y="0"/>
                </a:moveTo>
                <a:lnTo>
                  <a:pt x="4657486" y="0"/>
                </a:lnTo>
                <a:lnTo>
                  <a:pt x="4657486" y="1754995"/>
                </a:lnTo>
                <a:lnTo>
                  <a:pt x="0" y="1754995"/>
                </a:lnTo>
                <a:lnTo>
                  <a:pt x="0" y="0"/>
                </a:lnTo>
                <a:close/>
              </a:path>
            </a:pathLst>
          </a:custGeom>
          <a:blipFill>
            <a:blip r:embed="rId4"/>
            <a:stretch>
              <a:fillRect l="0" t="0" r="0" b="0"/>
            </a:stretch>
          </a:blipFill>
        </p:spPr>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Freeform 14" id="14"/>
          <p:cNvSpPr/>
          <p:nvPr/>
        </p:nvSpPr>
        <p:spPr>
          <a:xfrm flipH="false" flipV="false" rot="0">
            <a:off x="1172047" y="2717740"/>
            <a:ext cx="5179232" cy="4713101"/>
          </a:xfrm>
          <a:custGeom>
            <a:avLst/>
            <a:gdLst/>
            <a:ahLst/>
            <a:cxnLst/>
            <a:rect r="r" b="b" t="t" l="l"/>
            <a:pathLst>
              <a:path h="4713101" w="5179232">
                <a:moveTo>
                  <a:pt x="0" y="0"/>
                </a:moveTo>
                <a:lnTo>
                  <a:pt x="5179232" y="0"/>
                </a:lnTo>
                <a:lnTo>
                  <a:pt x="5179232" y="4713101"/>
                </a:lnTo>
                <a:lnTo>
                  <a:pt x="0" y="47131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5" id="15"/>
          <p:cNvSpPr txBox="true"/>
          <p:nvPr/>
        </p:nvSpPr>
        <p:spPr>
          <a:xfrm rot="0">
            <a:off x="7330106" y="1488630"/>
            <a:ext cx="9929194" cy="279862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4 - PERFORM RESCUE BREATHING AND/OR CHEST COMPRESSIONS</a:t>
            </a:r>
          </a:p>
        </p:txBody>
      </p:sp>
      <p:sp>
        <p:nvSpPr>
          <p:cNvPr name="TextBox 16" id="16"/>
          <p:cNvSpPr txBox="true"/>
          <p:nvPr/>
        </p:nvSpPr>
        <p:spPr>
          <a:xfrm rot="0">
            <a:off x="7308852" y="4555364"/>
            <a:ext cx="9103524" cy="1838325"/>
          </a:xfrm>
          <a:prstGeom prst="rect">
            <a:avLst/>
          </a:prstGeom>
        </p:spPr>
        <p:txBody>
          <a:bodyPr anchor="t" rtlCol="false" tIns="0" lIns="0" bIns="0" rIns="0">
            <a:spAutoFit/>
          </a:bodyPr>
          <a:lstStyle/>
          <a:p>
            <a:pPr algn="l">
              <a:lnSpc>
                <a:spcPts val="3600"/>
              </a:lnSpc>
              <a:spcBef>
                <a:spcPct val="0"/>
              </a:spcBef>
            </a:pPr>
            <a:r>
              <a:rPr lang="en-US" sz="3000">
                <a:solidFill>
                  <a:srgbClr val="014575"/>
                </a:solidFill>
                <a:latin typeface="DM Sans"/>
              </a:rPr>
              <a:t>Depending on whether or not the person is breathing, and your training and comfort level put the person in the recovery position or perform rescue breathing and/or chest compressions</a:t>
            </a:r>
          </a:p>
        </p:txBody>
      </p:sp>
    </p:spTree>
  </p:cSld>
  <p:clrMapOvr>
    <a:masterClrMapping/>
  </p:clrMapOvr>
</p:sld>
</file>

<file path=ppt/slides/slide28.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287598" y="3850956"/>
            <a:ext cx="9102345" cy="63763"/>
          </a:xfrm>
          <a:prstGeom prst="line">
            <a:avLst/>
          </a:prstGeom>
          <a:ln cap="flat" w="9525">
            <a:solidFill>
              <a:srgbClr val="000000"/>
            </a:solidFill>
            <a:prstDash val="solid"/>
            <a:headEnd type="none" len="sm" w="sm"/>
            <a:tailEnd type="none" len="sm" w="sm"/>
          </a:ln>
        </p:spPr>
      </p:sp>
      <p:sp>
        <p:nvSpPr>
          <p:cNvPr name="AutoShape 15" id="15"/>
          <p:cNvSpPr/>
          <p:nvPr/>
        </p:nvSpPr>
        <p:spPr>
          <a:xfrm>
            <a:off x="7330140" y="5148262"/>
            <a:ext cx="9123599" cy="63763"/>
          </a:xfrm>
          <a:prstGeom prst="line">
            <a:avLst/>
          </a:prstGeom>
          <a:ln cap="flat" w="9525">
            <a:solidFill>
              <a:srgbClr val="000000"/>
            </a:solidFill>
            <a:prstDash val="solid"/>
            <a:headEnd type="none" len="sm" w="sm"/>
            <a:tailEnd type="none" len="sm" w="sm"/>
          </a:ln>
        </p:spPr>
      </p:sp>
      <p:sp>
        <p:nvSpPr>
          <p:cNvPr name="AutoShape 16" id="16"/>
          <p:cNvSpPr/>
          <p:nvPr/>
        </p:nvSpPr>
        <p:spPr>
          <a:xfrm>
            <a:off x="7312505" y="6427140"/>
            <a:ext cx="9123599" cy="63763"/>
          </a:xfrm>
          <a:prstGeom prst="line">
            <a:avLst/>
          </a:prstGeom>
          <a:ln cap="flat" w="9525">
            <a:solidFill>
              <a:srgbClr val="000000"/>
            </a:solidFill>
            <a:prstDash val="solid"/>
            <a:headEnd type="none" len="sm" w="sm"/>
            <a:tailEnd type="none" len="sm" w="sm"/>
          </a:ln>
        </p:spPr>
      </p:sp>
      <p:sp>
        <p:nvSpPr>
          <p:cNvPr name="AutoShape 17" id="17"/>
          <p:cNvSpPr/>
          <p:nvPr/>
        </p:nvSpPr>
        <p:spPr>
          <a:xfrm>
            <a:off x="7337380" y="7642256"/>
            <a:ext cx="9123599" cy="63763"/>
          </a:xfrm>
          <a:prstGeom prst="line">
            <a:avLst/>
          </a:prstGeom>
          <a:ln cap="flat" w="9525">
            <a:solidFill>
              <a:srgbClr val="000000"/>
            </a:solidFill>
            <a:prstDash val="solid"/>
            <a:headEnd type="none" len="sm" w="sm"/>
            <a:tailEnd type="none" len="sm" w="sm"/>
          </a:ln>
        </p:spPr>
      </p:sp>
      <p:sp>
        <p:nvSpPr>
          <p:cNvPr name="Freeform 18" id="18"/>
          <p:cNvSpPr/>
          <p:nvPr/>
        </p:nvSpPr>
        <p:spPr>
          <a:xfrm flipH="false" flipV="false" rot="0">
            <a:off x="1689208" y="2761928"/>
            <a:ext cx="4144910" cy="4624725"/>
          </a:xfrm>
          <a:custGeom>
            <a:avLst/>
            <a:gdLst/>
            <a:ahLst/>
            <a:cxnLst/>
            <a:rect r="r" b="b" t="t" l="l"/>
            <a:pathLst>
              <a:path h="4624725" w="4144910">
                <a:moveTo>
                  <a:pt x="0" y="0"/>
                </a:moveTo>
                <a:lnTo>
                  <a:pt x="4144910" y="0"/>
                </a:lnTo>
                <a:lnTo>
                  <a:pt x="4144910" y="4624725"/>
                </a:lnTo>
                <a:lnTo>
                  <a:pt x="0" y="4624725"/>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9" id="19"/>
          <p:cNvSpPr txBox="true"/>
          <p:nvPr/>
        </p:nvSpPr>
        <p:spPr>
          <a:xfrm rot="0">
            <a:off x="7330106" y="1488630"/>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STEP 5 - IS IT WORKING?</a:t>
            </a:r>
          </a:p>
        </p:txBody>
      </p:sp>
      <p:sp>
        <p:nvSpPr>
          <p:cNvPr name="TextBox 20" id="20"/>
          <p:cNvSpPr txBox="true"/>
          <p:nvPr/>
        </p:nvSpPr>
        <p:spPr>
          <a:xfrm rot="0">
            <a:off x="7326289" y="2806539"/>
            <a:ext cx="9270633"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Continue performing rescue breathing and/or chest compressions after administering naloxone, if necessary.</a:t>
            </a:r>
          </a:p>
        </p:txBody>
      </p:sp>
      <p:sp>
        <p:nvSpPr>
          <p:cNvPr name="TextBox 21" id="21"/>
          <p:cNvSpPr txBox="true"/>
          <p:nvPr/>
        </p:nvSpPr>
        <p:spPr>
          <a:xfrm rot="0">
            <a:off x="7326289" y="4110132"/>
            <a:ext cx="8148586" cy="822760"/>
          </a:xfrm>
          <a:prstGeom prst="rect">
            <a:avLst/>
          </a:prstGeom>
        </p:spPr>
        <p:txBody>
          <a:bodyPr anchor="t" rtlCol="false" tIns="0" lIns="0" bIns="0" rIns="0">
            <a:spAutoFit/>
          </a:bodyPr>
          <a:lstStyle/>
          <a:p>
            <a:pPr algn="l">
              <a:lnSpc>
                <a:spcPts val="3276"/>
              </a:lnSpc>
            </a:pPr>
            <a:r>
              <a:rPr lang="en-US" sz="2730">
                <a:solidFill>
                  <a:srgbClr val="014575"/>
                </a:solidFill>
                <a:latin typeface="DM Sans"/>
              </a:rPr>
              <a:t>Naloxone usually starts working in 2-3 minutes. After this time, check their breathing again.</a:t>
            </a:r>
          </a:p>
        </p:txBody>
      </p:sp>
      <p:sp>
        <p:nvSpPr>
          <p:cNvPr name="TextBox 22" id="22"/>
          <p:cNvSpPr txBox="true"/>
          <p:nvPr/>
        </p:nvSpPr>
        <p:spPr>
          <a:xfrm rot="0">
            <a:off x="7326289" y="5371721"/>
            <a:ext cx="8286012"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If the person is not responding, administer a second dose - Use the other nostril for 2nd spray.</a:t>
            </a:r>
          </a:p>
        </p:txBody>
      </p:sp>
      <p:sp>
        <p:nvSpPr>
          <p:cNvPr name="TextBox 23" id="23"/>
          <p:cNvSpPr txBox="true"/>
          <p:nvPr/>
        </p:nvSpPr>
        <p:spPr>
          <a:xfrm rot="0">
            <a:off x="7326289" y="6608098"/>
            <a:ext cx="8286012"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You can keep repeating doses as necessary, if you have access to additional doses.</a:t>
            </a:r>
          </a:p>
        </p:txBody>
      </p:sp>
      <p:sp>
        <p:nvSpPr>
          <p:cNvPr name="TextBox 24" id="24"/>
          <p:cNvSpPr txBox="true"/>
          <p:nvPr/>
        </p:nvSpPr>
        <p:spPr>
          <a:xfrm rot="0">
            <a:off x="7326289" y="7890687"/>
            <a:ext cx="8987404"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Continue rescue breathing and/or chest compressions until the person becomes alert or until help arrives.</a:t>
            </a:r>
          </a:p>
        </p:txBody>
      </p:sp>
    </p:spTree>
  </p:cSld>
  <p:clrMapOvr>
    <a:masterClrMapping/>
  </p:clrMapOvr>
</p:sld>
</file>

<file path=ppt/slides/slide29.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5D489D"/>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509009"/>
            <a:ext cx="17021499"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IF NALOXONE IS NOT WORKING</a:t>
            </a:r>
          </a:p>
        </p:txBody>
      </p:sp>
      <p:sp>
        <p:nvSpPr>
          <p:cNvPr name="TextBox 6" id="6"/>
          <p:cNvSpPr txBox="true"/>
          <p:nvPr/>
        </p:nvSpPr>
        <p:spPr>
          <a:xfrm rot="0">
            <a:off x="1028700" y="2947087"/>
            <a:ext cx="16230600" cy="4495799"/>
          </a:xfrm>
          <a:prstGeom prst="rect">
            <a:avLst/>
          </a:prstGeom>
        </p:spPr>
        <p:txBody>
          <a:bodyPr anchor="t" rtlCol="false" tIns="0" lIns="0" bIns="0" rIns="0">
            <a:spAutoFit/>
          </a:bodyPr>
          <a:lstStyle/>
          <a:p>
            <a:pPr algn="l" marL="647703" indent="-323852" lvl="1">
              <a:lnSpc>
                <a:spcPts val="5100"/>
              </a:lnSpc>
              <a:buFont typeface="Arial"/>
              <a:buChar char="•"/>
            </a:pPr>
            <a:r>
              <a:rPr lang="en-US" sz="3000">
                <a:solidFill>
                  <a:srgbClr val="014575"/>
                </a:solidFill>
                <a:latin typeface="DM Sans Bold"/>
              </a:rPr>
              <a:t>Reasons a person may not respond to naloxone</a:t>
            </a:r>
          </a:p>
          <a:p>
            <a:pPr algn="l" marL="1295406" indent="-431802" lvl="2">
              <a:lnSpc>
                <a:spcPts val="5100"/>
              </a:lnSpc>
              <a:buFont typeface="Arial"/>
              <a:buChar char="⚬"/>
            </a:pPr>
            <a:r>
              <a:rPr lang="en-US" sz="3000">
                <a:solidFill>
                  <a:srgbClr val="014575"/>
                </a:solidFill>
                <a:latin typeface="DM Sans"/>
              </a:rPr>
              <a:t>The person is not under the influence of opioids</a:t>
            </a:r>
          </a:p>
          <a:p>
            <a:pPr algn="l" marL="1295406" indent="-431802" lvl="2">
              <a:lnSpc>
                <a:spcPts val="5100"/>
              </a:lnSpc>
              <a:buFont typeface="Arial"/>
              <a:buChar char="⚬"/>
            </a:pPr>
            <a:r>
              <a:rPr lang="en-US" sz="3000">
                <a:solidFill>
                  <a:srgbClr val="014575"/>
                </a:solidFill>
                <a:latin typeface="DM Sans"/>
              </a:rPr>
              <a:t>Administering naloxone will not harm them</a:t>
            </a:r>
          </a:p>
          <a:p>
            <a:pPr algn="l" marL="1295406" indent="-431802" lvl="2">
              <a:lnSpc>
                <a:spcPts val="5100"/>
              </a:lnSpc>
              <a:buFont typeface="Arial"/>
              <a:buChar char="⚬"/>
            </a:pPr>
            <a:r>
              <a:rPr lang="en-US" sz="3000">
                <a:solidFill>
                  <a:srgbClr val="014575"/>
                </a:solidFill>
                <a:latin typeface="DM Sans"/>
              </a:rPr>
              <a:t>There could be another serious medical issue</a:t>
            </a:r>
          </a:p>
          <a:p>
            <a:pPr algn="l" marL="1295406" indent="-431802" lvl="2">
              <a:lnSpc>
                <a:spcPts val="5100"/>
              </a:lnSpc>
              <a:buFont typeface="Arial"/>
              <a:buChar char="⚬"/>
            </a:pPr>
            <a:r>
              <a:rPr lang="en-US" sz="3000">
                <a:solidFill>
                  <a:srgbClr val="014575"/>
                </a:solidFill>
                <a:latin typeface="DM Sans"/>
              </a:rPr>
              <a:t>A higher dose of naloxone is needed</a:t>
            </a:r>
          </a:p>
          <a:p>
            <a:pPr algn="l" marL="1295406" indent="-431802" lvl="2">
              <a:lnSpc>
                <a:spcPts val="5100"/>
              </a:lnSpc>
              <a:buFont typeface="Arial"/>
              <a:buChar char="⚬"/>
            </a:pPr>
            <a:r>
              <a:rPr lang="en-US" sz="3000">
                <a:solidFill>
                  <a:srgbClr val="014575"/>
                </a:solidFill>
                <a:latin typeface="DM Sans"/>
              </a:rPr>
              <a:t>Some fentanyl analogues require additional doses of naloxone</a:t>
            </a:r>
          </a:p>
          <a:p>
            <a:pPr algn="l" marL="647703" indent="-323852" lvl="1">
              <a:lnSpc>
                <a:spcPts val="5100"/>
              </a:lnSpc>
              <a:buFont typeface="Arial"/>
              <a:buChar char="•"/>
            </a:pPr>
            <a:r>
              <a:rPr lang="en-US" sz="3000">
                <a:solidFill>
                  <a:srgbClr val="014575"/>
                </a:solidFill>
                <a:latin typeface="DM Sans Bold"/>
              </a:rPr>
              <a:t>911 should already have been called regardless</a:t>
            </a: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3.xml><?xml version="1.0" encoding="utf-8"?>
<p:sld xmlns:p="http://schemas.openxmlformats.org/presentationml/2006/main" xmlns:a="http://schemas.openxmlformats.org/drawingml/2006/main">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7794924" y="-193974"/>
            <a:ext cx="10909703" cy="10653395"/>
            <a:chOff x="0" y="0"/>
            <a:chExt cx="2873337" cy="2805832"/>
          </a:xfrm>
        </p:grpSpPr>
        <p:sp>
          <p:nvSpPr>
            <p:cNvPr name="Freeform 3" id="3"/>
            <p:cNvSpPr/>
            <p:nvPr/>
          </p:nvSpPr>
          <p:spPr>
            <a:xfrm flipH="false" flipV="false" rot="0">
              <a:off x="0" y="0"/>
              <a:ext cx="2873337" cy="2805832"/>
            </a:xfrm>
            <a:custGeom>
              <a:avLst/>
              <a:gdLst/>
              <a:ahLst/>
              <a:cxnLst/>
              <a:rect r="r" b="b" t="t" l="l"/>
              <a:pathLst>
                <a:path h="2805832" w="2873337">
                  <a:moveTo>
                    <a:pt x="0" y="0"/>
                  </a:moveTo>
                  <a:lnTo>
                    <a:pt x="2873337" y="0"/>
                  </a:lnTo>
                  <a:lnTo>
                    <a:pt x="2873337" y="2805832"/>
                  </a:lnTo>
                  <a:lnTo>
                    <a:pt x="0" y="2805832"/>
                  </a:lnTo>
                  <a:close/>
                </a:path>
              </a:pathLst>
            </a:custGeom>
            <a:solidFill>
              <a:srgbClr val="FFFFFF"/>
            </a:solidFill>
          </p:spPr>
        </p:sp>
        <p:sp>
          <p:nvSpPr>
            <p:cNvPr name="TextBox 4" id="4"/>
            <p:cNvSpPr txBox="true"/>
            <p:nvPr/>
          </p:nvSpPr>
          <p:spPr>
            <a:xfrm>
              <a:off x="0" y="-38100"/>
              <a:ext cx="2873337" cy="2843932"/>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3762375"/>
            <a:ext cx="6545173" cy="2619375"/>
          </a:xfrm>
          <a:prstGeom prst="rect">
            <a:avLst/>
          </a:prstGeom>
        </p:spPr>
        <p:txBody>
          <a:bodyPr anchor="t" rtlCol="false" tIns="0" lIns="0" bIns="0" rIns="0">
            <a:spAutoFit/>
          </a:bodyPr>
          <a:lstStyle/>
          <a:p>
            <a:pPr algn="l">
              <a:lnSpc>
                <a:spcPts val="10500"/>
              </a:lnSpc>
            </a:pPr>
            <a:r>
              <a:rPr lang="en-US" sz="7500">
                <a:solidFill>
                  <a:srgbClr val="FFFFFF"/>
                </a:solidFill>
                <a:latin typeface="League Spartan"/>
              </a:rPr>
              <a:t>Presentation Agenda</a:t>
            </a:r>
          </a:p>
        </p:txBody>
      </p:sp>
      <p:grpSp>
        <p:nvGrpSpPr>
          <p:cNvPr name="Group 6" id="6"/>
          <p:cNvGrpSpPr/>
          <p:nvPr/>
        </p:nvGrpSpPr>
        <p:grpSpPr>
          <a:xfrm rot="0">
            <a:off x="7794924" y="-531238"/>
            <a:ext cx="499785" cy="4496505"/>
            <a:chOff x="0" y="0"/>
            <a:chExt cx="131631" cy="1184265"/>
          </a:xfrm>
        </p:grpSpPr>
        <p:sp>
          <p:nvSpPr>
            <p:cNvPr name="Freeform 7" id="7"/>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4B90B8"/>
            </a:solidFill>
          </p:spPr>
        </p:sp>
        <p:sp>
          <p:nvSpPr>
            <p:cNvPr name="TextBox 8" id="8"/>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0">
            <a:off x="17788215" y="5830579"/>
            <a:ext cx="499785" cy="4496505"/>
            <a:chOff x="0" y="0"/>
            <a:chExt cx="131631" cy="1184265"/>
          </a:xfrm>
        </p:grpSpPr>
        <p:sp>
          <p:nvSpPr>
            <p:cNvPr name="Freeform 10" id="10"/>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11" id="11"/>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
        <p:nvSpPr>
          <p:cNvPr name="TextBox 12" id="12"/>
          <p:cNvSpPr txBox="true"/>
          <p:nvPr/>
        </p:nvSpPr>
        <p:spPr>
          <a:xfrm rot="0">
            <a:off x="9526504" y="1831085"/>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Statistical Data</a:t>
            </a:r>
          </a:p>
        </p:txBody>
      </p:sp>
      <p:sp>
        <p:nvSpPr>
          <p:cNvPr name="TextBox 13" id="13"/>
          <p:cNvSpPr txBox="true"/>
          <p:nvPr/>
        </p:nvSpPr>
        <p:spPr>
          <a:xfrm rot="0">
            <a:off x="9526504" y="2725745"/>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The Dangers of Fentanyl</a:t>
            </a:r>
          </a:p>
        </p:txBody>
      </p:sp>
      <p:sp>
        <p:nvSpPr>
          <p:cNvPr name="TextBox 14" id="14"/>
          <p:cNvSpPr txBox="true"/>
          <p:nvPr/>
        </p:nvSpPr>
        <p:spPr>
          <a:xfrm rot="0">
            <a:off x="9526504" y="3621095"/>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Counterfeit Pills</a:t>
            </a:r>
          </a:p>
        </p:txBody>
      </p:sp>
      <p:sp>
        <p:nvSpPr>
          <p:cNvPr name="TextBox 15" id="15"/>
          <p:cNvSpPr txBox="true"/>
          <p:nvPr/>
        </p:nvSpPr>
        <p:spPr>
          <a:xfrm rot="0">
            <a:off x="9526504" y="4516446"/>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Signs of an Overdose</a:t>
            </a:r>
          </a:p>
        </p:txBody>
      </p:sp>
      <p:sp>
        <p:nvSpPr>
          <p:cNvPr name="TextBox 16" id="16"/>
          <p:cNvSpPr txBox="true"/>
          <p:nvPr/>
        </p:nvSpPr>
        <p:spPr>
          <a:xfrm rot="0">
            <a:off x="9526504" y="5411796"/>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Naloxone</a:t>
            </a:r>
          </a:p>
        </p:txBody>
      </p:sp>
      <p:sp>
        <p:nvSpPr>
          <p:cNvPr name="TextBox 17" id="17"/>
          <p:cNvSpPr txBox="true"/>
          <p:nvPr/>
        </p:nvSpPr>
        <p:spPr>
          <a:xfrm rot="0">
            <a:off x="9526504" y="6307146"/>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How You Can Help</a:t>
            </a:r>
          </a:p>
        </p:txBody>
      </p:sp>
      <p:sp>
        <p:nvSpPr>
          <p:cNvPr name="TextBox 18" id="18"/>
          <p:cNvSpPr txBox="true"/>
          <p:nvPr/>
        </p:nvSpPr>
        <p:spPr>
          <a:xfrm rot="0">
            <a:off x="9526504" y="7202496"/>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Resources</a:t>
            </a:r>
          </a:p>
        </p:txBody>
      </p:sp>
      <p:sp>
        <p:nvSpPr>
          <p:cNvPr name="TextBox 19" id="19"/>
          <p:cNvSpPr txBox="true"/>
          <p:nvPr/>
        </p:nvSpPr>
        <p:spPr>
          <a:xfrm rot="0">
            <a:off x="9526504" y="8097846"/>
            <a:ext cx="6109328" cy="504825"/>
          </a:xfrm>
          <a:prstGeom prst="rect">
            <a:avLst/>
          </a:prstGeom>
        </p:spPr>
        <p:txBody>
          <a:bodyPr anchor="t" rtlCol="false" tIns="0" lIns="0" bIns="0" rIns="0">
            <a:spAutoFit/>
          </a:bodyPr>
          <a:lstStyle/>
          <a:p>
            <a:pPr algn="l" marL="647698" indent="-323849" lvl="1">
              <a:lnSpc>
                <a:spcPts val="4199"/>
              </a:lnSpc>
              <a:buFont typeface="Arial"/>
              <a:buChar char="•"/>
            </a:pPr>
            <a:r>
              <a:rPr lang="en-US" sz="2999">
                <a:solidFill>
                  <a:srgbClr val="014575"/>
                </a:solidFill>
                <a:latin typeface="DM Sans"/>
              </a:rPr>
              <a:t>References</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8394388"/>
            <a:chOff x="0" y="0"/>
            <a:chExt cx="5482595" cy="2210868"/>
          </a:xfrm>
        </p:grpSpPr>
        <p:sp>
          <p:nvSpPr>
            <p:cNvPr name="Freeform 7" id="7"/>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8" id="8"/>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08346" y="2562417"/>
            <a:ext cx="16061174" cy="6334126"/>
          </a:xfrm>
          <a:prstGeom prst="rect">
            <a:avLst/>
          </a:prstGeom>
        </p:spPr>
        <p:txBody>
          <a:bodyPr anchor="t" rtlCol="false" tIns="0" lIns="0" bIns="0" rIns="0">
            <a:spAutoFit/>
          </a:bodyPr>
          <a:lstStyle/>
          <a:p>
            <a:pPr algn="l" marL="647695" indent="-323848" lvl="1">
              <a:lnSpc>
                <a:spcPts val="5099"/>
              </a:lnSpc>
              <a:buFont typeface="Arial"/>
              <a:buChar char="•"/>
            </a:pPr>
            <a:r>
              <a:rPr lang="en-US" sz="2999">
                <a:solidFill>
                  <a:srgbClr val="FFFFFF"/>
                </a:solidFill>
                <a:latin typeface="DM Sans Bold"/>
              </a:rPr>
              <a:t>When naloxone starts working the individual may:</a:t>
            </a:r>
          </a:p>
          <a:p>
            <a:pPr algn="l" marL="1295390" indent="-431797" lvl="2">
              <a:lnSpc>
                <a:spcPts val="5099"/>
              </a:lnSpc>
              <a:buFont typeface="Arial"/>
              <a:buChar char="⚬"/>
            </a:pPr>
            <a:r>
              <a:rPr lang="en-US" sz="2999">
                <a:solidFill>
                  <a:srgbClr val="FFFFFF"/>
                </a:solidFill>
                <a:latin typeface="DM Sans"/>
              </a:rPr>
              <a:t>Wake up suddenly or slowly</a:t>
            </a:r>
          </a:p>
          <a:p>
            <a:pPr algn="l" marL="1295390" indent="-431797" lvl="2">
              <a:lnSpc>
                <a:spcPts val="5099"/>
              </a:lnSpc>
              <a:buFont typeface="Arial"/>
              <a:buChar char="⚬"/>
            </a:pPr>
            <a:r>
              <a:rPr lang="en-US" sz="2999">
                <a:solidFill>
                  <a:srgbClr val="FFFFFF"/>
                </a:solidFill>
                <a:latin typeface="DM Sans"/>
              </a:rPr>
              <a:t>Experience mild to severe withdrawal symptoms</a:t>
            </a:r>
          </a:p>
          <a:p>
            <a:pPr algn="l" marL="1295390" indent="-431797" lvl="2">
              <a:lnSpc>
                <a:spcPts val="5099"/>
              </a:lnSpc>
              <a:buFont typeface="Arial"/>
              <a:buChar char="⚬"/>
            </a:pPr>
            <a:r>
              <a:rPr lang="en-US" sz="2999">
                <a:solidFill>
                  <a:srgbClr val="FFFFFF"/>
                </a:solidFill>
                <a:latin typeface="DM Sans"/>
              </a:rPr>
              <a:t>They may feel sick or be sweating; they may also throw up or soil themselves</a:t>
            </a:r>
          </a:p>
          <a:p>
            <a:pPr algn="l" marL="1295390" indent="-431797" lvl="2">
              <a:lnSpc>
                <a:spcPts val="5099"/>
              </a:lnSpc>
              <a:buFont typeface="Arial"/>
              <a:buChar char="⚬"/>
            </a:pPr>
            <a:r>
              <a:rPr lang="en-US" sz="2999">
                <a:solidFill>
                  <a:srgbClr val="FFFFFF"/>
                </a:solidFill>
                <a:latin typeface="DM Sans"/>
              </a:rPr>
              <a:t>Explain that these symptoms will go away as the naloxone wears off (30-90 minutes)</a:t>
            </a:r>
          </a:p>
          <a:p>
            <a:pPr algn="l" marL="1295390" indent="-431797" lvl="2">
              <a:lnSpc>
                <a:spcPts val="5099"/>
              </a:lnSpc>
              <a:buFont typeface="Arial"/>
              <a:buChar char="⚬"/>
            </a:pPr>
            <a:r>
              <a:rPr lang="en-US" sz="2999">
                <a:solidFill>
                  <a:srgbClr val="FFFFFF"/>
                </a:solidFill>
                <a:latin typeface="DM Sans"/>
              </a:rPr>
              <a:t>Want to use more drugs</a:t>
            </a:r>
          </a:p>
          <a:p>
            <a:pPr algn="l" marL="1295390" indent="-431797" lvl="2">
              <a:lnSpc>
                <a:spcPts val="5099"/>
              </a:lnSpc>
              <a:buFont typeface="Arial"/>
              <a:buChar char="⚬"/>
            </a:pPr>
            <a:r>
              <a:rPr lang="en-US" sz="2999">
                <a:solidFill>
                  <a:srgbClr val="FFFFFF"/>
                </a:solidFill>
                <a:latin typeface="DM Sans"/>
              </a:rPr>
              <a:t>Explain that taking more drugs will be a waste as the naloxone will block any more drugs' effects</a:t>
            </a:r>
          </a:p>
          <a:p>
            <a:pPr algn="l" marL="1295390" indent="-431797" lvl="2">
              <a:lnSpc>
                <a:spcPts val="5099"/>
              </a:lnSpc>
              <a:buFont typeface="Arial"/>
              <a:buChar char="⚬"/>
            </a:pPr>
            <a:r>
              <a:rPr lang="en-US" sz="2999">
                <a:solidFill>
                  <a:srgbClr val="FFFFFF"/>
                </a:solidFill>
                <a:latin typeface="DM Sans"/>
              </a:rPr>
              <a:t>It can also further increase the risk of overdosing again.</a:t>
            </a:r>
          </a:p>
        </p:txBody>
      </p:sp>
      <p:sp>
        <p:nvSpPr>
          <p:cNvPr name="TextBox 10" id="10"/>
          <p:cNvSpPr txBox="true"/>
          <p:nvPr/>
        </p:nvSpPr>
        <p:spPr>
          <a:xfrm rot="0">
            <a:off x="1008346" y="1510945"/>
            <a:ext cx="13935744"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AFTER AN OVERDOSE</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4B90B8"/>
            </a:solidFill>
          </p:spPr>
        </p:sp>
      </p:grpSp>
      <p:grpSp>
        <p:nvGrpSpPr>
          <p:cNvPr name="Group 8" id="8"/>
          <p:cNvGrpSpPr/>
          <p:nvPr/>
        </p:nvGrpSpPr>
        <p:grpSpPr>
          <a:xfrm rot="0">
            <a:off x="17729696" y="-921321"/>
            <a:ext cx="4333368" cy="11991224"/>
            <a:chOff x="0" y="0"/>
            <a:chExt cx="1141299" cy="3158183"/>
          </a:xfrm>
        </p:grpSpPr>
        <p:sp>
          <p:nvSpPr>
            <p:cNvPr name="Freeform 9" id="9"/>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65BAE1"/>
            </a:solidFill>
          </p:spPr>
        </p:sp>
        <p:sp>
          <p:nvSpPr>
            <p:cNvPr name="TextBox 10" id="10"/>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grpSp>
        <p:nvGrpSpPr>
          <p:cNvPr name="Group 11" id="11"/>
          <p:cNvGrpSpPr/>
          <p:nvPr/>
        </p:nvGrpSpPr>
        <p:grpSpPr>
          <a:xfrm rot="0">
            <a:off x="1028700" y="1526590"/>
            <a:ext cx="5486280" cy="6918177"/>
            <a:chOff x="0" y="0"/>
            <a:chExt cx="1444946" cy="1822071"/>
          </a:xfrm>
        </p:grpSpPr>
        <p:sp>
          <p:nvSpPr>
            <p:cNvPr name="Freeform 12" id="12"/>
            <p:cNvSpPr/>
            <p:nvPr/>
          </p:nvSpPr>
          <p:spPr>
            <a:xfrm flipH="false" flipV="false" rot="0">
              <a:off x="0" y="0"/>
              <a:ext cx="1444946" cy="1822071"/>
            </a:xfrm>
            <a:custGeom>
              <a:avLst/>
              <a:gdLst/>
              <a:ahLst/>
              <a:cxnLst/>
              <a:rect r="r" b="b" t="t" l="l"/>
              <a:pathLst>
                <a:path h="1822071" w="1444946">
                  <a:moveTo>
                    <a:pt x="0" y="0"/>
                  </a:moveTo>
                  <a:lnTo>
                    <a:pt x="1444946" y="0"/>
                  </a:lnTo>
                  <a:lnTo>
                    <a:pt x="1444946" y="1822071"/>
                  </a:lnTo>
                  <a:lnTo>
                    <a:pt x="0" y="1822071"/>
                  </a:lnTo>
                  <a:close/>
                </a:path>
              </a:pathLst>
            </a:custGeom>
            <a:solidFill>
              <a:srgbClr val="4B90B8"/>
            </a:solidFill>
          </p:spPr>
        </p:sp>
        <p:sp>
          <p:nvSpPr>
            <p:cNvPr name="TextBox 13" id="13"/>
            <p:cNvSpPr txBox="true"/>
            <p:nvPr/>
          </p:nvSpPr>
          <p:spPr>
            <a:xfrm>
              <a:off x="0" y="-38100"/>
              <a:ext cx="1444946" cy="1860171"/>
            </a:xfrm>
            <a:prstGeom prst="rect">
              <a:avLst/>
            </a:prstGeom>
          </p:spPr>
          <p:txBody>
            <a:bodyPr anchor="ctr" rtlCol="false" tIns="50800" lIns="50800" bIns="50800" rIns="50800"/>
            <a:lstStyle/>
            <a:p>
              <a:pPr algn="ctr">
                <a:lnSpc>
                  <a:spcPts val="2659"/>
                </a:lnSpc>
              </a:pPr>
            </a:p>
          </p:txBody>
        </p:sp>
      </p:grpSp>
      <p:sp>
        <p:nvSpPr>
          <p:cNvPr name="AutoShape 14" id="14"/>
          <p:cNvSpPr/>
          <p:nvPr/>
        </p:nvSpPr>
        <p:spPr>
          <a:xfrm>
            <a:off x="7347774" y="4531888"/>
            <a:ext cx="9123599" cy="63763"/>
          </a:xfrm>
          <a:prstGeom prst="line">
            <a:avLst/>
          </a:prstGeom>
          <a:ln cap="flat" w="9525">
            <a:solidFill>
              <a:srgbClr val="000000"/>
            </a:solidFill>
            <a:prstDash val="solid"/>
            <a:headEnd type="none" len="sm" w="sm"/>
            <a:tailEnd type="none" len="sm" w="sm"/>
          </a:ln>
        </p:spPr>
      </p:sp>
      <p:sp>
        <p:nvSpPr>
          <p:cNvPr name="AutoShape 15" id="15"/>
          <p:cNvSpPr/>
          <p:nvPr/>
        </p:nvSpPr>
        <p:spPr>
          <a:xfrm>
            <a:off x="7347807" y="6664558"/>
            <a:ext cx="9123599" cy="63763"/>
          </a:xfrm>
          <a:prstGeom prst="line">
            <a:avLst/>
          </a:prstGeom>
          <a:ln cap="flat" w="9525">
            <a:solidFill>
              <a:srgbClr val="000000"/>
            </a:solidFill>
            <a:prstDash val="solid"/>
            <a:headEnd type="none" len="sm" w="sm"/>
            <a:tailEnd type="none" len="sm" w="sm"/>
          </a:ln>
        </p:spPr>
      </p:sp>
      <p:sp>
        <p:nvSpPr>
          <p:cNvPr name="AutoShape 16" id="16"/>
          <p:cNvSpPr/>
          <p:nvPr/>
        </p:nvSpPr>
        <p:spPr>
          <a:xfrm>
            <a:off x="7347841" y="8007199"/>
            <a:ext cx="9123599" cy="63763"/>
          </a:xfrm>
          <a:prstGeom prst="line">
            <a:avLst/>
          </a:prstGeom>
          <a:ln cap="flat" w="9525">
            <a:solidFill>
              <a:srgbClr val="000000"/>
            </a:solidFill>
            <a:prstDash val="solid"/>
            <a:headEnd type="none" len="sm" w="sm"/>
            <a:tailEnd type="none" len="sm" w="sm"/>
          </a:ln>
        </p:spPr>
      </p:sp>
      <p:sp>
        <p:nvSpPr>
          <p:cNvPr name="Freeform 17" id="17"/>
          <p:cNvSpPr/>
          <p:nvPr/>
        </p:nvSpPr>
        <p:spPr>
          <a:xfrm flipH="false" flipV="false" rot="0">
            <a:off x="1714440" y="3593443"/>
            <a:ext cx="4114800" cy="4114800"/>
          </a:xfrm>
          <a:custGeom>
            <a:avLst/>
            <a:gdLst/>
            <a:ahLst/>
            <a:cxnLst/>
            <a:rect r="r" b="b" t="t" l="l"/>
            <a:pathLst>
              <a:path h="4114800" w="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8" id="18"/>
          <p:cNvSpPr txBox="true"/>
          <p:nvPr/>
        </p:nvSpPr>
        <p:spPr>
          <a:xfrm rot="0">
            <a:off x="7330106" y="1650555"/>
            <a:ext cx="9929194" cy="1483991"/>
          </a:xfrm>
          <a:prstGeom prst="rect">
            <a:avLst/>
          </a:prstGeom>
        </p:spPr>
        <p:txBody>
          <a:bodyPr anchor="t" rtlCol="false" tIns="0" lIns="0" bIns="0" rIns="0">
            <a:spAutoFit/>
          </a:bodyPr>
          <a:lstStyle/>
          <a:p>
            <a:pPr algn="l">
              <a:lnSpc>
                <a:spcPts val="5796"/>
              </a:lnSpc>
            </a:pPr>
            <a:r>
              <a:rPr lang="en-US" sz="5317">
                <a:solidFill>
                  <a:srgbClr val="014575"/>
                </a:solidFill>
                <a:latin typeface="League Spartan"/>
              </a:rPr>
              <a:t>CARING FOR SOMEONE AFTER AN OVERDOSE</a:t>
            </a:r>
          </a:p>
        </p:txBody>
      </p:sp>
      <p:sp>
        <p:nvSpPr>
          <p:cNvPr name="TextBox 19" id="19"/>
          <p:cNvSpPr txBox="true"/>
          <p:nvPr/>
        </p:nvSpPr>
        <p:spPr>
          <a:xfrm rot="0">
            <a:off x="7343923" y="3493757"/>
            <a:ext cx="8148586" cy="822760"/>
          </a:xfrm>
          <a:prstGeom prst="rect">
            <a:avLst/>
          </a:prstGeom>
        </p:spPr>
        <p:txBody>
          <a:bodyPr anchor="t" rtlCol="false" tIns="0" lIns="0" bIns="0" rIns="0">
            <a:spAutoFit/>
          </a:bodyPr>
          <a:lstStyle/>
          <a:p>
            <a:pPr algn="l">
              <a:lnSpc>
                <a:spcPts val="3276"/>
              </a:lnSpc>
            </a:pPr>
            <a:r>
              <a:rPr lang="en-US" sz="2730">
                <a:solidFill>
                  <a:srgbClr val="014575"/>
                </a:solidFill>
                <a:latin typeface="DM Sans"/>
              </a:rPr>
              <a:t>Provide emotional support and reassurance, and explain what has happened</a:t>
            </a:r>
          </a:p>
        </p:txBody>
      </p:sp>
      <p:sp>
        <p:nvSpPr>
          <p:cNvPr name="TextBox 20" id="20"/>
          <p:cNvSpPr txBox="true"/>
          <p:nvPr/>
        </p:nvSpPr>
        <p:spPr>
          <a:xfrm rot="0">
            <a:off x="7343923" y="4755347"/>
            <a:ext cx="8286012" cy="1628775"/>
          </a:xfrm>
          <a:prstGeom prst="rect">
            <a:avLst/>
          </a:prstGeom>
        </p:spPr>
        <p:txBody>
          <a:bodyPr anchor="t" rtlCol="false" tIns="0" lIns="0" bIns="0" rIns="0">
            <a:spAutoFit/>
          </a:bodyPr>
          <a:lstStyle/>
          <a:p>
            <a:pPr algn="l">
              <a:lnSpc>
                <a:spcPts val="3276"/>
              </a:lnSpc>
            </a:pPr>
            <a:r>
              <a:rPr lang="en-US" sz="2730">
                <a:solidFill>
                  <a:srgbClr val="014575"/>
                </a:solidFill>
                <a:latin typeface="DM Sans Bold"/>
              </a:rPr>
              <a:t>Monitor and prepare in case they lose consciousness again as the naloxone wears off</a:t>
            </a:r>
          </a:p>
          <a:p>
            <a:pPr algn="l" marL="589538" indent="-294769" lvl="1">
              <a:lnSpc>
                <a:spcPts val="3276"/>
              </a:lnSpc>
              <a:buFont typeface="Arial"/>
              <a:buChar char="•"/>
            </a:pPr>
            <a:r>
              <a:rPr lang="en-US" sz="2730">
                <a:solidFill>
                  <a:srgbClr val="014575"/>
                </a:solidFill>
                <a:latin typeface="DM Sans"/>
              </a:rPr>
              <a:t>Let them know more naloxone may need to be given if that happens</a:t>
            </a:r>
          </a:p>
        </p:txBody>
      </p:sp>
      <p:sp>
        <p:nvSpPr>
          <p:cNvPr name="TextBox 21" id="21"/>
          <p:cNvSpPr txBox="true"/>
          <p:nvPr/>
        </p:nvSpPr>
        <p:spPr>
          <a:xfrm rot="0">
            <a:off x="7343923" y="6885483"/>
            <a:ext cx="8987404"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If paramedics were not called, suggest a trip to the hospital for further observation</a:t>
            </a:r>
          </a:p>
        </p:txBody>
      </p:sp>
      <p:sp>
        <p:nvSpPr>
          <p:cNvPr name="TextBox 22" id="22"/>
          <p:cNvSpPr txBox="true"/>
          <p:nvPr/>
        </p:nvSpPr>
        <p:spPr>
          <a:xfrm rot="0">
            <a:off x="7347841" y="8228124"/>
            <a:ext cx="8987404" cy="822760"/>
          </a:xfrm>
          <a:prstGeom prst="rect">
            <a:avLst/>
          </a:prstGeom>
        </p:spPr>
        <p:txBody>
          <a:bodyPr anchor="t" rtlCol="false" tIns="0" lIns="0" bIns="0" rIns="0">
            <a:spAutoFit/>
          </a:bodyPr>
          <a:lstStyle/>
          <a:p>
            <a:pPr algn="l">
              <a:lnSpc>
                <a:spcPts val="3276"/>
              </a:lnSpc>
              <a:spcBef>
                <a:spcPct val="0"/>
              </a:spcBef>
            </a:pPr>
            <a:r>
              <a:rPr lang="en-US" sz="2730">
                <a:solidFill>
                  <a:srgbClr val="014575"/>
                </a:solidFill>
                <a:latin typeface="DM Sans"/>
              </a:rPr>
              <a:t>Check-in with a friend or colleague if you need to debrief afterwards. Self-care is important</a:t>
            </a:r>
          </a:p>
        </p:txBody>
      </p:sp>
    </p:spTree>
  </p:cSld>
  <p:clrMapOvr>
    <a:masterClrMapping/>
  </p:clrMapOvr>
</p:sld>
</file>

<file path=ppt/slides/slide3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1028700" y="2250899"/>
            <a:ext cx="8242826" cy="1415524"/>
            <a:chOff x="0" y="0"/>
            <a:chExt cx="2170950" cy="372813"/>
          </a:xfrm>
        </p:grpSpPr>
        <p:sp>
          <p:nvSpPr>
            <p:cNvPr name="Freeform 3" id="3"/>
            <p:cNvSpPr/>
            <p:nvPr/>
          </p:nvSpPr>
          <p:spPr>
            <a:xfrm flipH="false" flipV="false" rot="0">
              <a:off x="0" y="0"/>
              <a:ext cx="2170950" cy="372813"/>
            </a:xfrm>
            <a:custGeom>
              <a:avLst/>
              <a:gdLst/>
              <a:ahLst/>
              <a:cxnLst/>
              <a:rect r="r" b="b" t="t" l="l"/>
              <a:pathLst>
                <a:path h="372813" w="2170950">
                  <a:moveTo>
                    <a:pt x="0" y="0"/>
                  </a:moveTo>
                  <a:lnTo>
                    <a:pt x="2170950" y="0"/>
                  </a:lnTo>
                  <a:lnTo>
                    <a:pt x="2170950" y="372813"/>
                  </a:lnTo>
                  <a:lnTo>
                    <a:pt x="0" y="372813"/>
                  </a:lnTo>
                  <a:close/>
                </a:path>
              </a:pathLst>
            </a:custGeom>
            <a:solidFill>
              <a:srgbClr val="5D489D"/>
            </a:solidFill>
            <a:ln w="38100" cap="sq">
              <a:solidFill>
                <a:srgbClr val="000000"/>
              </a:solidFill>
              <a:prstDash val="solid"/>
              <a:miter/>
            </a:ln>
          </p:spPr>
        </p:sp>
        <p:sp>
          <p:nvSpPr>
            <p:cNvPr name="TextBox 4" id="4"/>
            <p:cNvSpPr txBox="true"/>
            <p:nvPr/>
          </p:nvSpPr>
          <p:spPr>
            <a:xfrm>
              <a:off x="0" y="-95250"/>
              <a:ext cx="2170950" cy="468063"/>
            </a:xfrm>
            <a:prstGeom prst="rect">
              <a:avLst/>
            </a:prstGeom>
          </p:spPr>
          <p:txBody>
            <a:bodyPr anchor="ctr" rtlCol="false" tIns="50800" lIns="50800" bIns="50800" rIns="50800"/>
            <a:lstStyle/>
            <a:p>
              <a:pPr algn="ctr">
                <a:lnSpc>
                  <a:spcPts val="7699"/>
                </a:lnSpc>
              </a:pPr>
              <a:r>
                <a:rPr lang="en-US" sz="5499">
                  <a:solidFill>
                    <a:srgbClr val="FFFFFF"/>
                  </a:solidFill>
                  <a:latin typeface="DM Sans Bold"/>
                </a:rPr>
                <a:t>Do Not</a:t>
              </a:r>
            </a:p>
          </p:txBody>
        </p:sp>
      </p:grpSp>
      <p:grpSp>
        <p:nvGrpSpPr>
          <p:cNvPr name="Group 5" id="5"/>
          <p:cNvGrpSpPr/>
          <p:nvPr/>
        </p:nvGrpSpPr>
        <p:grpSpPr>
          <a:xfrm rot="0">
            <a:off x="9144000" y="2250899"/>
            <a:ext cx="8115300" cy="1501249"/>
            <a:chOff x="0" y="0"/>
            <a:chExt cx="2137363" cy="395391"/>
          </a:xfrm>
        </p:grpSpPr>
        <p:sp>
          <p:nvSpPr>
            <p:cNvPr name="Freeform 6" id="6"/>
            <p:cNvSpPr/>
            <p:nvPr/>
          </p:nvSpPr>
          <p:spPr>
            <a:xfrm flipH="false" flipV="false" rot="0">
              <a:off x="0" y="0"/>
              <a:ext cx="2137363" cy="395391"/>
            </a:xfrm>
            <a:custGeom>
              <a:avLst/>
              <a:gdLst/>
              <a:ahLst/>
              <a:cxnLst/>
              <a:rect r="r" b="b" t="t" l="l"/>
              <a:pathLst>
                <a:path h="395391" w="2137363">
                  <a:moveTo>
                    <a:pt x="0" y="0"/>
                  </a:moveTo>
                  <a:lnTo>
                    <a:pt x="2137363" y="0"/>
                  </a:lnTo>
                  <a:lnTo>
                    <a:pt x="2137363" y="395391"/>
                  </a:lnTo>
                  <a:lnTo>
                    <a:pt x="0" y="395391"/>
                  </a:lnTo>
                  <a:close/>
                </a:path>
              </a:pathLst>
            </a:custGeom>
            <a:solidFill>
              <a:srgbClr val="65BAE1"/>
            </a:solidFill>
            <a:ln w="38100" cap="sq">
              <a:solidFill>
                <a:srgbClr val="000000"/>
              </a:solidFill>
              <a:prstDash val="solid"/>
              <a:miter/>
            </a:ln>
          </p:spPr>
        </p:sp>
        <p:sp>
          <p:nvSpPr>
            <p:cNvPr name="TextBox 7" id="7"/>
            <p:cNvSpPr txBox="true"/>
            <p:nvPr/>
          </p:nvSpPr>
          <p:spPr>
            <a:xfrm>
              <a:off x="0" y="-95250"/>
              <a:ext cx="2137363" cy="490641"/>
            </a:xfrm>
            <a:prstGeom prst="rect">
              <a:avLst/>
            </a:prstGeom>
          </p:spPr>
          <p:txBody>
            <a:bodyPr anchor="ctr" rtlCol="false" tIns="50800" lIns="50800" bIns="50800" rIns="50800"/>
            <a:lstStyle/>
            <a:p>
              <a:pPr algn="ctr">
                <a:lnSpc>
                  <a:spcPts val="7699"/>
                </a:lnSpc>
              </a:pPr>
              <a:r>
                <a:rPr lang="en-US" sz="5499">
                  <a:solidFill>
                    <a:srgbClr val="FFFFFF"/>
                  </a:solidFill>
                  <a:latin typeface="DM Sans Bold"/>
                </a:rPr>
                <a:t>Risks</a:t>
              </a:r>
            </a:p>
          </p:txBody>
        </p:sp>
      </p:grpSp>
      <p:grpSp>
        <p:nvGrpSpPr>
          <p:cNvPr name="Group 8" id="8"/>
          <p:cNvGrpSpPr/>
          <p:nvPr/>
        </p:nvGrpSpPr>
        <p:grpSpPr>
          <a:xfrm rot="0">
            <a:off x="1028700" y="3600450"/>
            <a:ext cx="8242826" cy="1293996"/>
            <a:chOff x="0" y="0"/>
            <a:chExt cx="2170950" cy="340806"/>
          </a:xfrm>
        </p:grpSpPr>
        <p:sp>
          <p:nvSpPr>
            <p:cNvPr name="Freeform 9" id="9"/>
            <p:cNvSpPr/>
            <p:nvPr/>
          </p:nvSpPr>
          <p:spPr>
            <a:xfrm flipH="false" flipV="false" rot="0">
              <a:off x="0" y="0"/>
              <a:ext cx="2170950" cy="340806"/>
            </a:xfrm>
            <a:custGeom>
              <a:avLst/>
              <a:gdLst/>
              <a:ahLst/>
              <a:cxnLst/>
              <a:rect r="r" b="b" t="t" l="l"/>
              <a:pathLst>
                <a:path h="340806" w="2170950">
                  <a:moveTo>
                    <a:pt x="0" y="0"/>
                  </a:moveTo>
                  <a:lnTo>
                    <a:pt x="2170950" y="0"/>
                  </a:lnTo>
                  <a:lnTo>
                    <a:pt x="2170950" y="340806"/>
                  </a:lnTo>
                  <a:lnTo>
                    <a:pt x="0" y="340806"/>
                  </a:lnTo>
                  <a:close/>
                </a:path>
              </a:pathLst>
            </a:custGeom>
            <a:solidFill>
              <a:srgbClr val="FFFFFF"/>
            </a:solidFill>
            <a:ln w="38100" cap="sq">
              <a:solidFill>
                <a:srgbClr val="000000"/>
              </a:solidFill>
              <a:prstDash val="solid"/>
              <a:miter/>
            </a:ln>
          </p:spPr>
        </p:sp>
        <p:sp>
          <p:nvSpPr>
            <p:cNvPr name="TextBox 10" id="10"/>
            <p:cNvSpPr txBox="true"/>
            <p:nvPr/>
          </p:nvSpPr>
          <p:spPr>
            <a:xfrm>
              <a:off x="0" y="-57150"/>
              <a:ext cx="2170950" cy="397956"/>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Put the person in a bath/cold water</a:t>
              </a:r>
            </a:p>
          </p:txBody>
        </p:sp>
      </p:grpSp>
      <p:grpSp>
        <p:nvGrpSpPr>
          <p:cNvPr name="Group 11" id="11"/>
          <p:cNvGrpSpPr/>
          <p:nvPr/>
        </p:nvGrpSpPr>
        <p:grpSpPr>
          <a:xfrm rot="0">
            <a:off x="9144000" y="3596275"/>
            <a:ext cx="8115300" cy="1298171"/>
            <a:chOff x="0" y="0"/>
            <a:chExt cx="2137363" cy="341905"/>
          </a:xfrm>
        </p:grpSpPr>
        <p:sp>
          <p:nvSpPr>
            <p:cNvPr name="Freeform 12" id="12"/>
            <p:cNvSpPr/>
            <p:nvPr/>
          </p:nvSpPr>
          <p:spPr>
            <a:xfrm flipH="false" flipV="false" rot="0">
              <a:off x="0" y="0"/>
              <a:ext cx="2137363" cy="341905"/>
            </a:xfrm>
            <a:custGeom>
              <a:avLst/>
              <a:gdLst/>
              <a:ahLst/>
              <a:cxnLst/>
              <a:rect r="r" b="b" t="t" l="l"/>
              <a:pathLst>
                <a:path h="341905" w="2137363">
                  <a:moveTo>
                    <a:pt x="0" y="0"/>
                  </a:moveTo>
                  <a:lnTo>
                    <a:pt x="2137363" y="0"/>
                  </a:lnTo>
                  <a:lnTo>
                    <a:pt x="2137363" y="341905"/>
                  </a:lnTo>
                  <a:lnTo>
                    <a:pt x="0" y="341905"/>
                  </a:lnTo>
                  <a:close/>
                </a:path>
              </a:pathLst>
            </a:custGeom>
            <a:solidFill>
              <a:srgbClr val="FFFFFF"/>
            </a:solidFill>
            <a:ln w="38100" cap="sq">
              <a:solidFill>
                <a:srgbClr val="000000"/>
              </a:solidFill>
              <a:prstDash val="solid"/>
              <a:miter/>
            </a:ln>
          </p:spPr>
        </p:sp>
        <p:sp>
          <p:nvSpPr>
            <p:cNvPr name="TextBox 13" id="13"/>
            <p:cNvSpPr txBox="true"/>
            <p:nvPr/>
          </p:nvSpPr>
          <p:spPr>
            <a:xfrm>
              <a:off x="0" y="-57150"/>
              <a:ext cx="2137363" cy="399055"/>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Person could drown or go into shock</a:t>
              </a:r>
            </a:p>
          </p:txBody>
        </p:sp>
      </p:grpSp>
      <p:grpSp>
        <p:nvGrpSpPr>
          <p:cNvPr name="Group 14" id="14"/>
          <p:cNvGrpSpPr/>
          <p:nvPr/>
        </p:nvGrpSpPr>
        <p:grpSpPr>
          <a:xfrm rot="0">
            <a:off x="1028700" y="4828473"/>
            <a:ext cx="8242826" cy="1376803"/>
            <a:chOff x="0" y="0"/>
            <a:chExt cx="2170950" cy="362615"/>
          </a:xfrm>
        </p:grpSpPr>
        <p:sp>
          <p:nvSpPr>
            <p:cNvPr name="Freeform 15" id="15"/>
            <p:cNvSpPr/>
            <p:nvPr/>
          </p:nvSpPr>
          <p:spPr>
            <a:xfrm flipH="false" flipV="false" rot="0">
              <a:off x="0" y="0"/>
              <a:ext cx="2170950" cy="362615"/>
            </a:xfrm>
            <a:custGeom>
              <a:avLst/>
              <a:gdLst/>
              <a:ahLst/>
              <a:cxnLst/>
              <a:rect r="r" b="b" t="t" l="l"/>
              <a:pathLst>
                <a:path h="362615" w="2170950">
                  <a:moveTo>
                    <a:pt x="0" y="0"/>
                  </a:moveTo>
                  <a:lnTo>
                    <a:pt x="2170950" y="0"/>
                  </a:lnTo>
                  <a:lnTo>
                    <a:pt x="2170950" y="362615"/>
                  </a:lnTo>
                  <a:lnTo>
                    <a:pt x="0" y="362615"/>
                  </a:lnTo>
                  <a:close/>
                </a:path>
              </a:pathLst>
            </a:custGeom>
            <a:solidFill>
              <a:srgbClr val="FFFFFF"/>
            </a:solidFill>
            <a:ln w="38100" cap="sq">
              <a:solidFill>
                <a:srgbClr val="000000"/>
              </a:solidFill>
              <a:prstDash val="solid"/>
              <a:miter/>
            </a:ln>
          </p:spPr>
        </p:sp>
        <p:sp>
          <p:nvSpPr>
            <p:cNvPr name="TextBox 16" id="16"/>
            <p:cNvSpPr txBox="true"/>
            <p:nvPr/>
          </p:nvSpPr>
          <p:spPr>
            <a:xfrm>
              <a:off x="0" y="-57150"/>
              <a:ext cx="2170950" cy="419765"/>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Induce vomiting</a:t>
              </a:r>
            </a:p>
          </p:txBody>
        </p:sp>
      </p:grpSp>
      <p:grpSp>
        <p:nvGrpSpPr>
          <p:cNvPr name="Group 17" id="17"/>
          <p:cNvGrpSpPr/>
          <p:nvPr/>
        </p:nvGrpSpPr>
        <p:grpSpPr>
          <a:xfrm rot="0">
            <a:off x="9144000" y="4828473"/>
            <a:ext cx="8115300" cy="1376803"/>
            <a:chOff x="0" y="0"/>
            <a:chExt cx="2137363" cy="362615"/>
          </a:xfrm>
        </p:grpSpPr>
        <p:sp>
          <p:nvSpPr>
            <p:cNvPr name="Freeform 18" id="18"/>
            <p:cNvSpPr/>
            <p:nvPr/>
          </p:nvSpPr>
          <p:spPr>
            <a:xfrm flipH="false" flipV="false" rot="0">
              <a:off x="0" y="0"/>
              <a:ext cx="2137363" cy="362615"/>
            </a:xfrm>
            <a:custGeom>
              <a:avLst/>
              <a:gdLst/>
              <a:ahLst/>
              <a:cxnLst/>
              <a:rect r="r" b="b" t="t" l="l"/>
              <a:pathLst>
                <a:path h="362615" w="2137363">
                  <a:moveTo>
                    <a:pt x="0" y="0"/>
                  </a:moveTo>
                  <a:lnTo>
                    <a:pt x="2137363" y="0"/>
                  </a:lnTo>
                  <a:lnTo>
                    <a:pt x="2137363" y="362615"/>
                  </a:lnTo>
                  <a:lnTo>
                    <a:pt x="0" y="362615"/>
                  </a:lnTo>
                  <a:close/>
                </a:path>
              </a:pathLst>
            </a:custGeom>
            <a:solidFill>
              <a:srgbClr val="FFFFFF"/>
            </a:solidFill>
            <a:ln w="38100" cap="sq">
              <a:solidFill>
                <a:srgbClr val="000000"/>
              </a:solidFill>
              <a:prstDash val="solid"/>
              <a:miter/>
            </a:ln>
          </p:spPr>
        </p:sp>
        <p:sp>
          <p:nvSpPr>
            <p:cNvPr name="TextBox 19" id="19"/>
            <p:cNvSpPr txBox="true"/>
            <p:nvPr/>
          </p:nvSpPr>
          <p:spPr>
            <a:xfrm>
              <a:off x="0" y="-57150"/>
              <a:ext cx="2137363" cy="419765"/>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Could cause choking</a:t>
              </a:r>
            </a:p>
          </p:txBody>
        </p:sp>
      </p:grpSp>
      <p:grpSp>
        <p:nvGrpSpPr>
          <p:cNvPr name="Group 20" id="20"/>
          <p:cNvGrpSpPr/>
          <p:nvPr/>
        </p:nvGrpSpPr>
        <p:grpSpPr>
          <a:xfrm rot="0">
            <a:off x="1028700" y="6056496"/>
            <a:ext cx="8242826" cy="1425592"/>
            <a:chOff x="0" y="0"/>
            <a:chExt cx="2170950" cy="375465"/>
          </a:xfrm>
        </p:grpSpPr>
        <p:sp>
          <p:nvSpPr>
            <p:cNvPr name="Freeform 21" id="21"/>
            <p:cNvSpPr/>
            <p:nvPr/>
          </p:nvSpPr>
          <p:spPr>
            <a:xfrm flipH="false" flipV="false" rot="0">
              <a:off x="0" y="0"/>
              <a:ext cx="2170950" cy="375465"/>
            </a:xfrm>
            <a:custGeom>
              <a:avLst/>
              <a:gdLst/>
              <a:ahLst/>
              <a:cxnLst/>
              <a:rect r="r" b="b" t="t" l="l"/>
              <a:pathLst>
                <a:path h="375465" w="2170950">
                  <a:moveTo>
                    <a:pt x="0" y="0"/>
                  </a:moveTo>
                  <a:lnTo>
                    <a:pt x="2170950" y="0"/>
                  </a:lnTo>
                  <a:lnTo>
                    <a:pt x="2170950" y="375465"/>
                  </a:lnTo>
                  <a:lnTo>
                    <a:pt x="0" y="375465"/>
                  </a:lnTo>
                  <a:close/>
                </a:path>
              </a:pathLst>
            </a:custGeom>
            <a:solidFill>
              <a:srgbClr val="FFFFFF"/>
            </a:solidFill>
            <a:ln w="38100" cap="sq">
              <a:solidFill>
                <a:srgbClr val="000000"/>
              </a:solidFill>
              <a:prstDash val="solid"/>
              <a:miter/>
            </a:ln>
          </p:spPr>
        </p:sp>
        <p:sp>
          <p:nvSpPr>
            <p:cNvPr name="TextBox 22" id="22"/>
            <p:cNvSpPr txBox="true"/>
            <p:nvPr/>
          </p:nvSpPr>
          <p:spPr>
            <a:xfrm>
              <a:off x="0" y="-57150"/>
              <a:ext cx="2170950" cy="432615"/>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Give them anything (saltwater, milk, etc.) other than naloxone</a:t>
              </a:r>
            </a:p>
          </p:txBody>
        </p:sp>
      </p:grpSp>
      <p:grpSp>
        <p:nvGrpSpPr>
          <p:cNvPr name="Group 23" id="23"/>
          <p:cNvGrpSpPr/>
          <p:nvPr/>
        </p:nvGrpSpPr>
        <p:grpSpPr>
          <a:xfrm rot="0">
            <a:off x="9144000" y="6056496"/>
            <a:ext cx="8115300" cy="1425592"/>
            <a:chOff x="0" y="0"/>
            <a:chExt cx="2137363" cy="375465"/>
          </a:xfrm>
        </p:grpSpPr>
        <p:sp>
          <p:nvSpPr>
            <p:cNvPr name="Freeform 24" id="24"/>
            <p:cNvSpPr/>
            <p:nvPr/>
          </p:nvSpPr>
          <p:spPr>
            <a:xfrm flipH="false" flipV="false" rot="0">
              <a:off x="0" y="0"/>
              <a:ext cx="2137363" cy="375465"/>
            </a:xfrm>
            <a:custGeom>
              <a:avLst/>
              <a:gdLst/>
              <a:ahLst/>
              <a:cxnLst/>
              <a:rect r="r" b="b" t="t" l="l"/>
              <a:pathLst>
                <a:path h="375465" w="2137363">
                  <a:moveTo>
                    <a:pt x="0" y="0"/>
                  </a:moveTo>
                  <a:lnTo>
                    <a:pt x="2137363" y="0"/>
                  </a:lnTo>
                  <a:lnTo>
                    <a:pt x="2137363" y="375465"/>
                  </a:lnTo>
                  <a:lnTo>
                    <a:pt x="0" y="375465"/>
                  </a:lnTo>
                  <a:close/>
                </a:path>
              </a:pathLst>
            </a:custGeom>
            <a:solidFill>
              <a:srgbClr val="FFFFFF"/>
            </a:solidFill>
            <a:ln w="38100" cap="sq">
              <a:solidFill>
                <a:srgbClr val="000000"/>
              </a:solidFill>
              <a:prstDash val="solid"/>
              <a:miter/>
            </a:ln>
          </p:spPr>
        </p:sp>
        <p:sp>
          <p:nvSpPr>
            <p:cNvPr name="TextBox 25" id="25"/>
            <p:cNvSpPr txBox="true"/>
            <p:nvPr/>
          </p:nvSpPr>
          <p:spPr>
            <a:xfrm>
              <a:off x="0" y="-57150"/>
              <a:ext cx="2137363" cy="432615"/>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Will not help and could cause more harm</a:t>
              </a:r>
            </a:p>
          </p:txBody>
        </p:sp>
      </p:grpSp>
      <p:grpSp>
        <p:nvGrpSpPr>
          <p:cNvPr name="Group 26" id="26"/>
          <p:cNvGrpSpPr/>
          <p:nvPr/>
        </p:nvGrpSpPr>
        <p:grpSpPr>
          <a:xfrm rot="0">
            <a:off x="1028700" y="7284519"/>
            <a:ext cx="8242826" cy="1419312"/>
            <a:chOff x="0" y="0"/>
            <a:chExt cx="2170950" cy="373811"/>
          </a:xfrm>
        </p:grpSpPr>
        <p:sp>
          <p:nvSpPr>
            <p:cNvPr name="Freeform 27" id="27"/>
            <p:cNvSpPr/>
            <p:nvPr/>
          </p:nvSpPr>
          <p:spPr>
            <a:xfrm flipH="false" flipV="false" rot="0">
              <a:off x="0" y="0"/>
              <a:ext cx="2170950" cy="373811"/>
            </a:xfrm>
            <a:custGeom>
              <a:avLst/>
              <a:gdLst/>
              <a:ahLst/>
              <a:cxnLst/>
              <a:rect r="r" b="b" t="t" l="l"/>
              <a:pathLst>
                <a:path h="373811" w="2170950">
                  <a:moveTo>
                    <a:pt x="0" y="0"/>
                  </a:moveTo>
                  <a:lnTo>
                    <a:pt x="2170950" y="0"/>
                  </a:lnTo>
                  <a:lnTo>
                    <a:pt x="2170950" y="373811"/>
                  </a:lnTo>
                  <a:lnTo>
                    <a:pt x="0" y="373811"/>
                  </a:lnTo>
                  <a:close/>
                </a:path>
              </a:pathLst>
            </a:custGeom>
            <a:solidFill>
              <a:srgbClr val="FFFFFF"/>
            </a:solidFill>
            <a:ln w="38100" cap="sq">
              <a:solidFill>
                <a:srgbClr val="000000"/>
              </a:solidFill>
              <a:prstDash val="solid"/>
              <a:miter/>
            </a:ln>
          </p:spPr>
        </p:sp>
        <p:sp>
          <p:nvSpPr>
            <p:cNvPr name="TextBox 28" id="28"/>
            <p:cNvSpPr txBox="true"/>
            <p:nvPr/>
          </p:nvSpPr>
          <p:spPr>
            <a:xfrm>
              <a:off x="0" y="-57150"/>
              <a:ext cx="2170950" cy="430961"/>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Slap them too hard</a:t>
              </a:r>
            </a:p>
          </p:txBody>
        </p:sp>
      </p:grpSp>
      <p:grpSp>
        <p:nvGrpSpPr>
          <p:cNvPr name="Group 29" id="29"/>
          <p:cNvGrpSpPr/>
          <p:nvPr/>
        </p:nvGrpSpPr>
        <p:grpSpPr>
          <a:xfrm rot="0">
            <a:off x="9144000" y="7284519"/>
            <a:ext cx="8115300" cy="1419312"/>
            <a:chOff x="0" y="0"/>
            <a:chExt cx="2137363" cy="373811"/>
          </a:xfrm>
        </p:grpSpPr>
        <p:sp>
          <p:nvSpPr>
            <p:cNvPr name="Freeform 30" id="30"/>
            <p:cNvSpPr/>
            <p:nvPr/>
          </p:nvSpPr>
          <p:spPr>
            <a:xfrm flipH="false" flipV="false" rot="0">
              <a:off x="0" y="0"/>
              <a:ext cx="2137363" cy="373811"/>
            </a:xfrm>
            <a:custGeom>
              <a:avLst/>
              <a:gdLst/>
              <a:ahLst/>
              <a:cxnLst/>
              <a:rect r="r" b="b" t="t" l="l"/>
              <a:pathLst>
                <a:path h="373811" w="2137363">
                  <a:moveTo>
                    <a:pt x="0" y="0"/>
                  </a:moveTo>
                  <a:lnTo>
                    <a:pt x="2137363" y="0"/>
                  </a:lnTo>
                  <a:lnTo>
                    <a:pt x="2137363" y="373811"/>
                  </a:lnTo>
                  <a:lnTo>
                    <a:pt x="0" y="373811"/>
                  </a:lnTo>
                  <a:close/>
                </a:path>
              </a:pathLst>
            </a:custGeom>
            <a:solidFill>
              <a:srgbClr val="FFFFFF"/>
            </a:solidFill>
            <a:ln w="38100" cap="sq">
              <a:solidFill>
                <a:srgbClr val="000000"/>
              </a:solidFill>
              <a:prstDash val="solid"/>
              <a:miter/>
            </a:ln>
          </p:spPr>
        </p:sp>
        <p:sp>
          <p:nvSpPr>
            <p:cNvPr name="TextBox 31" id="31"/>
            <p:cNvSpPr txBox="true"/>
            <p:nvPr/>
          </p:nvSpPr>
          <p:spPr>
            <a:xfrm>
              <a:off x="0" y="-57150"/>
              <a:ext cx="2137363" cy="430961"/>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Could cause serious harm</a:t>
              </a:r>
            </a:p>
          </p:txBody>
        </p:sp>
      </p:grpSp>
      <p:grpSp>
        <p:nvGrpSpPr>
          <p:cNvPr name="Group 32" id="32"/>
          <p:cNvGrpSpPr/>
          <p:nvPr/>
        </p:nvGrpSpPr>
        <p:grpSpPr>
          <a:xfrm rot="0">
            <a:off x="1028700" y="8512542"/>
            <a:ext cx="8242826" cy="1228023"/>
            <a:chOff x="0" y="0"/>
            <a:chExt cx="2170950" cy="323430"/>
          </a:xfrm>
        </p:grpSpPr>
        <p:sp>
          <p:nvSpPr>
            <p:cNvPr name="Freeform 33" id="33"/>
            <p:cNvSpPr/>
            <p:nvPr/>
          </p:nvSpPr>
          <p:spPr>
            <a:xfrm flipH="false" flipV="false" rot="0">
              <a:off x="0" y="0"/>
              <a:ext cx="2170950" cy="323430"/>
            </a:xfrm>
            <a:custGeom>
              <a:avLst/>
              <a:gdLst/>
              <a:ahLst/>
              <a:cxnLst/>
              <a:rect r="r" b="b" t="t" l="l"/>
              <a:pathLst>
                <a:path h="323430" w="2170950">
                  <a:moveTo>
                    <a:pt x="0" y="0"/>
                  </a:moveTo>
                  <a:lnTo>
                    <a:pt x="2170950" y="0"/>
                  </a:lnTo>
                  <a:lnTo>
                    <a:pt x="2170950" y="323430"/>
                  </a:lnTo>
                  <a:lnTo>
                    <a:pt x="0" y="323430"/>
                  </a:lnTo>
                  <a:close/>
                </a:path>
              </a:pathLst>
            </a:custGeom>
            <a:solidFill>
              <a:srgbClr val="FFFFFF"/>
            </a:solidFill>
            <a:ln w="38100" cap="sq">
              <a:solidFill>
                <a:srgbClr val="000000"/>
              </a:solidFill>
              <a:prstDash val="solid"/>
              <a:miter/>
            </a:ln>
          </p:spPr>
        </p:sp>
        <p:sp>
          <p:nvSpPr>
            <p:cNvPr name="TextBox 34" id="34"/>
            <p:cNvSpPr txBox="true"/>
            <p:nvPr/>
          </p:nvSpPr>
          <p:spPr>
            <a:xfrm>
              <a:off x="0" y="-57150"/>
              <a:ext cx="2170950" cy="380580"/>
            </a:xfrm>
            <a:prstGeom prst="rect">
              <a:avLst/>
            </a:prstGeom>
          </p:spPr>
          <p:txBody>
            <a:bodyPr anchor="ctr" rtlCol="false" tIns="50800" lIns="50800" bIns="50800" rIns="50800"/>
            <a:lstStyle/>
            <a:p>
              <a:pPr algn="l">
                <a:lnSpc>
                  <a:spcPts val="4199"/>
                </a:lnSpc>
              </a:pPr>
              <a:r>
                <a:rPr lang="en-US" sz="2999">
                  <a:solidFill>
                    <a:srgbClr val="000000"/>
                  </a:solidFill>
                  <a:latin typeface="Fira Sans Light"/>
                </a:rPr>
                <a:t>Let them sleep it off!</a:t>
              </a:r>
            </a:p>
          </p:txBody>
        </p:sp>
      </p:grpSp>
      <p:grpSp>
        <p:nvGrpSpPr>
          <p:cNvPr name="Group 35" id="35"/>
          <p:cNvGrpSpPr/>
          <p:nvPr/>
        </p:nvGrpSpPr>
        <p:grpSpPr>
          <a:xfrm rot="0">
            <a:off x="9144000" y="8512542"/>
            <a:ext cx="8115300" cy="1228023"/>
            <a:chOff x="0" y="0"/>
            <a:chExt cx="2137363" cy="323430"/>
          </a:xfrm>
        </p:grpSpPr>
        <p:sp>
          <p:nvSpPr>
            <p:cNvPr name="Freeform 36" id="36"/>
            <p:cNvSpPr/>
            <p:nvPr/>
          </p:nvSpPr>
          <p:spPr>
            <a:xfrm flipH="false" flipV="false" rot="0">
              <a:off x="0" y="0"/>
              <a:ext cx="2137363" cy="323430"/>
            </a:xfrm>
            <a:custGeom>
              <a:avLst/>
              <a:gdLst/>
              <a:ahLst/>
              <a:cxnLst/>
              <a:rect r="r" b="b" t="t" l="l"/>
              <a:pathLst>
                <a:path h="323430" w="2137363">
                  <a:moveTo>
                    <a:pt x="0" y="0"/>
                  </a:moveTo>
                  <a:lnTo>
                    <a:pt x="2137363" y="0"/>
                  </a:lnTo>
                  <a:lnTo>
                    <a:pt x="2137363" y="323430"/>
                  </a:lnTo>
                  <a:lnTo>
                    <a:pt x="0" y="323430"/>
                  </a:lnTo>
                  <a:close/>
                </a:path>
              </a:pathLst>
            </a:custGeom>
            <a:solidFill>
              <a:srgbClr val="FFFFFF"/>
            </a:solidFill>
            <a:ln w="38100" cap="sq">
              <a:solidFill>
                <a:srgbClr val="000000"/>
              </a:solidFill>
              <a:prstDash val="solid"/>
              <a:miter/>
            </a:ln>
          </p:spPr>
        </p:sp>
        <p:sp>
          <p:nvSpPr>
            <p:cNvPr name="TextBox 37" id="37"/>
            <p:cNvSpPr txBox="true"/>
            <p:nvPr/>
          </p:nvSpPr>
          <p:spPr>
            <a:xfrm>
              <a:off x="0" y="-57150"/>
              <a:ext cx="2137363" cy="380580"/>
            </a:xfrm>
            <a:prstGeom prst="rect">
              <a:avLst/>
            </a:prstGeom>
          </p:spPr>
          <p:txBody>
            <a:bodyPr anchor="ctr" rtlCol="false" tIns="50800" lIns="50800" bIns="50800" rIns="50800"/>
            <a:lstStyle/>
            <a:p>
              <a:pPr algn="r">
                <a:lnSpc>
                  <a:spcPts val="4199"/>
                </a:lnSpc>
              </a:pPr>
              <a:r>
                <a:rPr lang="en-US" sz="2999">
                  <a:solidFill>
                    <a:srgbClr val="000000"/>
                  </a:solidFill>
                  <a:latin typeface="Fira Sans Light"/>
                </a:rPr>
                <a:t>Person could stop breathing and die</a:t>
              </a:r>
            </a:p>
          </p:txBody>
        </p:sp>
      </p:grpSp>
      <p:sp>
        <p:nvSpPr>
          <p:cNvPr name="TextBox 38" id="38"/>
          <p:cNvSpPr txBox="true"/>
          <p:nvPr/>
        </p:nvSpPr>
        <p:spPr>
          <a:xfrm rot="0">
            <a:off x="1028700" y="923925"/>
            <a:ext cx="13935744" cy="912622"/>
          </a:xfrm>
          <a:prstGeom prst="rect">
            <a:avLst/>
          </a:prstGeom>
        </p:spPr>
        <p:txBody>
          <a:bodyPr anchor="t" rtlCol="false" tIns="0" lIns="0" bIns="0" rIns="0">
            <a:spAutoFit/>
          </a:bodyPr>
          <a:lstStyle/>
          <a:p>
            <a:pPr algn="l">
              <a:lnSpc>
                <a:spcPts val="7447"/>
              </a:lnSpc>
            </a:pPr>
            <a:r>
              <a:rPr lang="en-US" sz="5319">
                <a:solidFill>
                  <a:srgbClr val="014575"/>
                </a:solidFill>
                <a:latin typeface="League Spartan"/>
              </a:rPr>
              <a:t>OVERDOSE RESPONSE MYTHS</a:t>
            </a:r>
          </a:p>
        </p:txBody>
      </p:sp>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grpSp>
        <p:nvGrpSpPr>
          <p:cNvPr name="Group 6" id="6"/>
          <p:cNvGrpSpPr/>
          <p:nvPr/>
        </p:nvGrpSpPr>
        <p:grpSpPr>
          <a:xfrm rot="0">
            <a:off x="-597344" y="863912"/>
            <a:ext cx="20816727" cy="9077225"/>
            <a:chOff x="0" y="0"/>
            <a:chExt cx="5482595" cy="2390709"/>
          </a:xfrm>
        </p:grpSpPr>
        <p:sp>
          <p:nvSpPr>
            <p:cNvPr name="Freeform 7" id="7"/>
            <p:cNvSpPr/>
            <p:nvPr/>
          </p:nvSpPr>
          <p:spPr>
            <a:xfrm flipH="false" flipV="false" rot="0">
              <a:off x="0" y="0"/>
              <a:ext cx="5482595" cy="2390710"/>
            </a:xfrm>
            <a:custGeom>
              <a:avLst/>
              <a:gdLst/>
              <a:ahLst/>
              <a:cxnLst/>
              <a:rect r="r" b="b" t="t" l="l"/>
              <a:pathLst>
                <a:path h="2390710" w="5482595">
                  <a:moveTo>
                    <a:pt x="0" y="0"/>
                  </a:moveTo>
                  <a:lnTo>
                    <a:pt x="5482595" y="0"/>
                  </a:lnTo>
                  <a:lnTo>
                    <a:pt x="5482595" y="2390710"/>
                  </a:lnTo>
                  <a:lnTo>
                    <a:pt x="0" y="2390710"/>
                  </a:lnTo>
                  <a:close/>
                </a:path>
              </a:pathLst>
            </a:custGeom>
            <a:solidFill>
              <a:srgbClr val="4B90B8"/>
            </a:solidFill>
          </p:spPr>
        </p:sp>
        <p:sp>
          <p:nvSpPr>
            <p:cNvPr name="TextBox 8" id="8"/>
            <p:cNvSpPr txBox="true"/>
            <p:nvPr/>
          </p:nvSpPr>
          <p:spPr>
            <a:xfrm>
              <a:off x="0" y="-38100"/>
              <a:ext cx="5482595" cy="2428809"/>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08346" y="1510945"/>
            <a:ext cx="13935744" cy="912622"/>
          </a:xfrm>
          <a:prstGeom prst="rect">
            <a:avLst/>
          </a:prstGeom>
        </p:spPr>
        <p:txBody>
          <a:bodyPr anchor="t" rtlCol="false" tIns="0" lIns="0" bIns="0" rIns="0">
            <a:spAutoFit/>
          </a:bodyPr>
          <a:lstStyle/>
          <a:p>
            <a:pPr algn="l">
              <a:lnSpc>
                <a:spcPts val="7447"/>
              </a:lnSpc>
            </a:pPr>
            <a:r>
              <a:rPr lang="en-US" sz="5319">
                <a:solidFill>
                  <a:srgbClr val="FFFFFF"/>
                </a:solidFill>
                <a:latin typeface="League Spartan"/>
              </a:rPr>
              <a:t>IMPORTANCE OF MENTAL HEALTH</a:t>
            </a:r>
          </a:p>
        </p:txBody>
      </p:sp>
      <p:sp>
        <p:nvSpPr>
          <p:cNvPr name="Freeform 10" id="10"/>
          <p:cNvSpPr/>
          <p:nvPr/>
        </p:nvSpPr>
        <p:spPr>
          <a:xfrm flipH="false" flipV="false" rot="0">
            <a:off x="1028700" y="6444163"/>
            <a:ext cx="7523596" cy="3166768"/>
          </a:xfrm>
          <a:custGeom>
            <a:avLst/>
            <a:gdLst/>
            <a:ahLst/>
            <a:cxnLst/>
            <a:rect r="r" b="b" t="t" l="l"/>
            <a:pathLst>
              <a:path h="3166768" w="7523596">
                <a:moveTo>
                  <a:pt x="0" y="0"/>
                </a:moveTo>
                <a:lnTo>
                  <a:pt x="7523596" y="0"/>
                </a:lnTo>
                <a:lnTo>
                  <a:pt x="7523596" y="3166768"/>
                </a:lnTo>
                <a:lnTo>
                  <a:pt x="0" y="3166768"/>
                </a:lnTo>
                <a:lnTo>
                  <a:pt x="0" y="0"/>
                </a:lnTo>
                <a:close/>
              </a:path>
            </a:pathLst>
          </a:custGeom>
          <a:blipFill>
            <a:blip r:embed="rId3"/>
            <a:stretch>
              <a:fillRect l="0" t="0" r="0" b="0"/>
            </a:stretch>
          </a:blipFill>
        </p:spPr>
      </p:sp>
      <p:sp>
        <p:nvSpPr>
          <p:cNvPr name="Freeform 11" id="11"/>
          <p:cNvSpPr/>
          <p:nvPr/>
        </p:nvSpPr>
        <p:spPr>
          <a:xfrm flipH="false" flipV="false" rot="0">
            <a:off x="1028700" y="2744316"/>
            <a:ext cx="6795770" cy="3276692"/>
          </a:xfrm>
          <a:custGeom>
            <a:avLst/>
            <a:gdLst/>
            <a:ahLst/>
            <a:cxnLst/>
            <a:rect r="r" b="b" t="t" l="l"/>
            <a:pathLst>
              <a:path h="3276692" w="6795770">
                <a:moveTo>
                  <a:pt x="0" y="0"/>
                </a:moveTo>
                <a:lnTo>
                  <a:pt x="6795770" y="0"/>
                </a:lnTo>
                <a:lnTo>
                  <a:pt x="6795770" y="3276692"/>
                </a:lnTo>
                <a:lnTo>
                  <a:pt x="0" y="3276692"/>
                </a:lnTo>
                <a:lnTo>
                  <a:pt x="0" y="0"/>
                </a:lnTo>
                <a:close/>
              </a:path>
            </a:pathLst>
          </a:custGeom>
          <a:blipFill>
            <a:blip r:embed="rId4"/>
            <a:stretch>
              <a:fillRect l="0" t="0" r="0" b="0"/>
            </a:stretch>
          </a:blipFill>
        </p:spPr>
      </p:sp>
      <p:sp>
        <p:nvSpPr>
          <p:cNvPr name="Freeform 12" id="12"/>
          <p:cNvSpPr/>
          <p:nvPr/>
        </p:nvSpPr>
        <p:spPr>
          <a:xfrm flipH="false" flipV="false" rot="0">
            <a:off x="8552296" y="2744316"/>
            <a:ext cx="6391795" cy="3276692"/>
          </a:xfrm>
          <a:custGeom>
            <a:avLst/>
            <a:gdLst/>
            <a:ahLst/>
            <a:cxnLst/>
            <a:rect r="r" b="b" t="t" l="l"/>
            <a:pathLst>
              <a:path h="3276692" w="6391795">
                <a:moveTo>
                  <a:pt x="0" y="0"/>
                </a:moveTo>
                <a:lnTo>
                  <a:pt x="6391794" y="0"/>
                </a:lnTo>
                <a:lnTo>
                  <a:pt x="6391794" y="3276692"/>
                </a:lnTo>
                <a:lnTo>
                  <a:pt x="0" y="3276692"/>
                </a:lnTo>
                <a:lnTo>
                  <a:pt x="0" y="0"/>
                </a:lnTo>
                <a:close/>
              </a:path>
            </a:pathLst>
          </a:custGeom>
          <a:blipFill>
            <a:blip r:embed="rId5"/>
            <a:stretch>
              <a:fillRect l="0" t="0" r="0" b="0"/>
            </a:stretch>
          </a:blipFill>
        </p:spPr>
      </p:sp>
      <p:sp>
        <p:nvSpPr>
          <p:cNvPr name="TextBox 13" id="13"/>
          <p:cNvSpPr txBox="true"/>
          <p:nvPr/>
        </p:nvSpPr>
        <p:spPr>
          <a:xfrm rot="0">
            <a:off x="9110714" y="6751490"/>
            <a:ext cx="7425940" cy="2447925"/>
          </a:xfrm>
          <a:prstGeom prst="rect">
            <a:avLst/>
          </a:prstGeom>
        </p:spPr>
        <p:txBody>
          <a:bodyPr anchor="t" rtlCol="false" tIns="0" lIns="0" bIns="0" rIns="0">
            <a:spAutoFit/>
          </a:bodyPr>
          <a:lstStyle/>
          <a:p>
            <a:pPr algn="l">
              <a:lnSpc>
                <a:spcPts val="4836"/>
              </a:lnSpc>
            </a:pPr>
            <a:r>
              <a:rPr lang="en-US" sz="4030">
                <a:solidFill>
                  <a:srgbClr val="FFFFFF"/>
                </a:solidFill>
                <a:latin typeface="DM Sans"/>
              </a:rPr>
              <a:t>60.7% of high school students feel they never receive help when they seek for help in regards to mental health</a:t>
            </a:r>
          </a:p>
        </p:txBody>
      </p:sp>
    </p:spTree>
  </p:cSld>
  <p:clrMapOvr>
    <a:masterClrMapping/>
  </p:clrMapOvr>
</p:sld>
</file>

<file path=ppt/slides/slide34.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806042"/>
            <a:ext cx="19466094" cy="1953954"/>
            <a:chOff x="0" y="0"/>
            <a:chExt cx="5126873" cy="514622"/>
          </a:xfrm>
        </p:grpSpPr>
        <p:sp>
          <p:nvSpPr>
            <p:cNvPr name="Freeform 3" id="3"/>
            <p:cNvSpPr/>
            <p:nvPr/>
          </p:nvSpPr>
          <p:spPr>
            <a:xfrm flipH="false" flipV="false" rot="0">
              <a:off x="0" y="0"/>
              <a:ext cx="5126873" cy="514622"/>
            </a:xfrm>
            <a:custGeom>
              <a:avLst/>
              <a:gdLst/>
              <a:ahLst/>
              <a:cxnLst/>
              <a:rect r="r" b="b" t="t" l="l"/>
              <a:pathLst>
                <a:path h="514622" w="5126873">
                  <a:moveTo>
                    <a:pt x="0" y="0"/>
                  </a:moveTo>
                  <a:lnTo>
                    <a:pt x="5126873" y="0"/>
                  </a:lnTo>
                  <a:lnTo>
                    <a:pt x="5126873" y="514622"/>
                  </a:lnTo>
                  <a:lnTo>
                    <a:pt x="0" y="514622"/>
                  </a:lnTo>
                  <a:close/>
                </a:path>
              </a:pathLst>
            </a:custGeom>
            <a:solidFill>
              <a:srgbClr val="5D489D"/>
            </a:solidFill>
          </p:spPr>
        </p:sp>
        <p:sp>
          <p:nvSpPr>
            <p:cNvPr name="TextBox 4" id="4"/>
            <p:cNvSpPr txBox="true"/>
            <p:nvPr/>
          </p:nvSpPr>
          <p:spPr>
            <a:xfrm>
              <a:off x="0" y="-38100"/>
              <a:ext cx="5126873" cy="552722"/>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332165"/>
            <a:ext cx="17021499"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HOW CAN I HELP MY CHILD?</a:t>
            </a:r>
          </a:p>
        </p:txBody>
      </p:sp>
      <p:grpSp>
        <p:nvGrpSpPr>
          <p:cNvPr name="Group 6" id="6"/>
          <p:cNvGrpSpPr/>
          <p:nvPr/>
        </p:nvGrpSpPr>
        <p:grpSpPr>
          <a:xfrm rot="0">
            <a:off x="0" y="-596369"/>
            <a:ext cx="499785" cy="4496505"/>
            <a:chOff x="0" y="0"/>
            <a:chExt cx="131631" cy="1184265"/>
          </a:xfrm>
        </p:grpSpPr>
        <p:sp>
          <p:nvSpPr>
            <p:cNvPr name="Freeform 7" id="7"/>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8" id="8"/>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0">
            <a:off x="1028700" y="2941407"/>
            <a:ext cx="3619976" cy="4711806"/>
            <a:chOff x="0" y="0"/>
            <a:chExt cx="4826635" cy="6282407"/>
          </a:xfrm>
        </p:grpSpPr>
        <p:sp>
          <p:nvSpPr>
            <p:cNvPr name="TextBox 10" id="10"/>
            <p:cNvSpPr txBox="true"/>
            <p:nvPr/>
          </p:nvSpPr>
          <p:spPr>
            <a:xfrm rot="0">
              <a:off x="0" y="-9525"/>
              <a:ext cx="4826635" cy="720725"/>
            </a:xfrm>
            <a:prstGeom prst="rect">
              <a:avLst/>
            </a:prstGeom>
          </p:spPr>
          <p:txBody>
            <a:bodyPr anchor="t" rtlCol="false" tIns="0" lIns="0" bIns="0" rIns="0">
              <a:spAutoFit/>
            </a:bodyPr>
            <a:lstStyle/>
            <a:p>
              <a:pPr algn="l" marL="0" indent="0" lvl="0">
                <a:lnSpc>
                  <a:spcPts val="4200"/>
                </a:lnSpc>
                <a:spcBef>
                  <a:spcPct val="0"/>
                </a:spcBef>
              </a:pPr>
              <a:r>
                <a:rPr lang="en-US" sz="3500">
                  <a:solidFill>
                    <a:srgbClr val="4B90B8"/>
                  </a:solidFill>
                  <a:latin typeface="Fira Sans Medium"/>
                </a:rPr>
                <a:t>KNOW THE SIGNS</a:t>
              </a:r>
            </a:p>
          </p:txBody>
        </p:sp>
        <p:sp>
          <p:nvSpPr>
            <p:cNvPr name="TextBox 11" id="11"/>
            <p:cNvSpPr txBox="true"/>
            <p:nvPr/>
          </p:nvSpPr>
          <p:spPr>
            <a:xfrm rot="0">
              <a:off x="0" y="1061649"/>
              <a:ext cx="4826635" cy="5220759"/>
            </a:xfrm>
            <a:prstGeom prst="rect">
              <a:avLst/>
            </a:prstGeom>
          </p:spPr>
          <p:txBody>
            <a:bodyPr anchor="t" rtlCol="false" tIns="0" lIns="0" bIns="0" rIns="0">
              <a:spAutoFit/>
            </a:bodyPr>
            <a:lstStyle/>
            <a:p>
              <a:pPr algn="l" marL="539748" indent="-269874" lvl="1">
                <a:lnSpc>
                  <a:spcPts val="3499"/>
                </a:lnSpc>
                <a:buFont typeface="Arial"/>
                <a:buChar char="•"/>
              </a:pPr>
              <a:r>
                <a:rPr lang="en-US" sz="2499">
                  <a:solidFill>
                    <a:srgbClr val="000000"/>
                  </a:solidFill>
                  <a:latin typeface="Fira Sans Light"/>
                </a:rPr>
                <a:t>Irregular eating or sleeping patterns</a:t>
              </a:r>
            </a:p>
            <a:p>
              <a:pPr algn="l" marL="539748" indent="-269874" lvl="1">
                <a:lnSpc>
                  <a:spcPts val="3499"/>
                </a:lnSpc>
                <a:buFont typeface="Arial"/>
                <a:buChar char="•"/>
              </a:pPr>
              <a:r>
                <a:rPr lang="en-US" sz="2499">
                  <a:solidFill>
                    <a:srgbClr val="000000"/>
                  </a:solidFill>
                  <a:latin typeface="Fira Sans Light"/>
                </a:rPr>
                <a:t>Very low energy</a:t>
              </a:r>
            </a:p>
            <a:p>
              <a:pPr algn="l" marL="539748" indent="-269874" lvl="1">
                <a:lnSpc>
                  <a:spcPts val="3499"/>
                </a:lnSpc>
                <a:buFont typeface="Arial"/>
                <a:buChar char="•"/>
              </a:pPr>
              <a:r>
                <a:rPr lang="en-US" sz="2499">
                  <a:solidFill>
                    <a:srgbClr val="000000"/>
                  </a:solidFill>
                  <a:latin typeface="Fira Sans Light"/>
                </a:rPr>
                <a:t>Signs of depression and anxiety</a:t>
              </a:r>
            </a:p>
            <a:p>
              <a:pPr algn="l" marL="539748" indent="-269874" lvl="1">
                <a:lnSpc>
                  <a:spcPts val="3499"/>
                </a:lnSpc>
                <a:buFont typeface="Arial"/>
                <a:buChar char="•"/>
              </a:pPr>
              <a:r>
                <a:rPr lang="en-US" sz="2499">
                  <a:solidFill>
                    <a:srgbClr val="000000"/>
                  </a:solidFill>
                  <a:latin typeface="Fira Sans Light"/>
                </a:rPr>
                <a:t>Lack of interests/activities they enjoyed</a:t>
              </a:r>
            </a:p>
            <a:p>
              <a:pPr algn="l" marL="539748" indent="-269874" lvl="1">
                <a:lnSpc>
                  <a:spcPts val="3499"/>
                </a:lnSpc>
                <a:buFont typeface="Arial"/>
                <a:buChar char="•"/>
              </a:pPr>
              <a:r>
                <a:rPr lang="en-US" sz="2499">
                  <a:solidFill>
                    <a:srgbClr val="000000"/>
                  </a:solidFill>
                  <a:latin typeface="Fira Sans Light"/>
                </a:rPr>
                <a:t>Unusual irritability</a:t>
              </a:r>
            </a:p>
          </p:txBody>
        </p:sp>
      </p:grpSp>
      <p:grpSp>
        <p:nvGrpSpPr>
          <p:cNvPr name="Group 12" id="12"/>
          <p:cNvGrpSpPr/>
          <p:nvPr/>
        </p:nvGrpSpPr>
        <p:grpSpPr>
          <a:xfrm rot="0">
            <a:off x="5212775" y="2941407"/>
            <a:ext cx="3364925" cy="5588329"/>
            <a:chOff x="0" y="0"/>
            <a:chExt cx="4486566" cy="7451105"/>
          </a:xfrm>
        </p:grpSpPr>
        <p:sp>
          <p:nvSpPr>
            <p:cNvPr name="TextBox 13" id="13"/>
            <p:cNvSpPr txBox="true"/>
            <p:nvPr/>
          </p:nvSpPr>
          <p:spPr>
            <a:xfrm rot="0">
              <a:off x="0" y="-9525"/>
              <a:ext cx="4486566" cy="720725"/>
            </a:xfrm>
            <a:prstGeom prst="rect">
              <a:avLst/>
            </a:prstGeom>
          </p:spPr>
          <p:txBody>
            <a:bodyPr anchor="t" rtlCol="false" tIns="0" lIns="0" bIns="0" rIns="0">
              <a:spAutoFit/>
            </a:bodyPr>
            <a:lstStyle/>
            <a:p>
              <a:pPr algn="l" marL="0" indent="0" lvl="0">
                <a:lnSpc>
                  <a:spcPts val="4200"/>
                </a:lnSpc>
                <a:spcBef>
                  <a:spcPct val="0"/>
                </a:spcBef>
              </a:pPr>
              <a:r>
                <a:rPr lang="en-US" sz="3500">
                  <a:solidFill>
                    <a:srgbClr val="4B90B8"/>
                  </a:solidFill>
                  <a:latin typeface="Fira Sans Medium"/>
                </a:rPr>
                <a:t>SOCIAL MEDIA</a:t>
              </a:r>
            </a:p>
          </p:txBody>
        </p:sp>
        <p:sp>
          <p:nvSpPr>
            <p:cNvPr name="TextBox 14" id="14"/>
            <p:cNvSpPr txBox="true"/>
            <p:nvPr/>
          </p:nvSpPr>
          <p:spPr>
            <a:xfrm rot="0">
              <a:off x="0" y="1061946"/>
              <a:ext cx="4486566" cy="6389159"/>
            </a:xfrm>
            <a:prstGeom prst="rect">
              <a:avLst/>
            </a:prstGeom>
          </p:spPr>
          <p:txBody>
            <a:bodyPr anchor="t" rtlCol="false" tIns="0" lIns="0" bIns="0" rIns="0">
              <a:spAutoFit/>
            </a:bodyPr>
            <a:lstStyle/>
            <a:p>
              <a:pPr algn="l" marL="539748" indent="-269874" lvl="1">
                <a:lnSpc>
                  <a:spcPts val="3499"/>
                </a:lnSpc>
                <a:buFont typeface="Arial"/>
                <a:buChar char="•"/>
              </a:pPr>
              <a:r>
                <a:rPr lang="en-US" sz="2499">
                  <a:solidFill>
                    <a:srgbClr val="000000"/>
                  </a:solidFill>
                  <a:latin typeface="Fira Sans Light"/>
                </a:rPr>
                <a:t>Think about possible parental controls</a:t>
              </a:r>
            </a:p>
            <a:p>
              <a:pPr algn="l" marL="539748" indent="-269874" lvl="1">
                <a:lnSpc>
                  <a:spcPts val="3499"/>
                </a:lnSpc>
                <a:buFont typeface="Arial"/>
                <a:buChar char="•"/>
              </a:pPr>
              <a:r>
                <a:rPr lang="en-US" sz="2499">
                  <a:solidFill>
                    <a:srgbClr val="000000"/>
                  </a:solidFill>
                  <a:latin typeface="Fira Sans Light"/>
                </a:rPr>
                <a:t>Discuss safety and security</a:t>
              </a:r>
            </a:p>
            <a:p>
              <a:pPr algn="l" marL="1079496" indent="-359832" lvl="2">
                <a:lnSpc>
                  <a:spcPts val="3499"/>
                </a:lnSpc>
                <a:buFont typeface="Arial"/>
                <a:buChar char="⚬"/>
              </a:pPr>
              <a:r>
                <a:rPr lang="en-US" sz="2499">
                  <a:solidFill>
                    <a:srgbClr val="000000"/>
                  </a:solidFill>
                  <a:latin typeface="Fira Sans Light"/>
                </a:rPr>
                <a:t>Dangers of speaking to strangers</a:t>
              </a:r>
            </a:p>
            <a:p>
              <a:pPr algn="l" marL="539748" indent="-269874" lvl="1">
                <a:lnSpc>
                  <a:spcPts val="3499"/>
                </a:lnSpc>
                <a:buFont typeface="Arial"/>
                <a:buChar char="•"/>
              </a:pPr>
              <a:r>
                <a:rPr lang="en-US" sz="2499">
                  <a:solidFill>
                    <a:srgbClr val="000000"/>
                  </a:solidFill>
                  <a:latin typeface="Fira Sans Light"/>
                </a:rPr>
                <a:t>Monitor their socials but don't overstep</a:t>
              </a:r>
            </a:p>
          </p:txBody>
        </p:sp>
      </p:grpSp>
      <p:grpSp>
        <p:nvGrpSpPr>
          <p:cNvPr name="Group 15" id="15"/>
          <p:cNvGrpSpPr/>
          <p:nvPr/>
        </p:nvGrpSpPr>
        <p:grpSpPr>
          <a:xfrm rot="0">
            <a:off x="13585445" y="2941407"/>
            <a:ext cx="3364925" cy="5150179"/>
            <a:chOff x="0" y="0"/>
            <a:chExt cx="4486566" cy="6866905"/>
          </a:xfrm>
        </p:grpSpPr>
        <p:sp>
          <p:nvSpPr>
            <p:cNvPr name="TextBox 16" id="16"/>
            <p:cNvSpPr txBox="true"/>
            <p:nvPr/>
          </p:nvSpPr>
          <p:spPr>
            <a:xfrm rot="0">
              <a:off x="0" y="-9525"/>
              <a:ext cx="4486566" cy="720725"/>
            </a:xfrm>
            <a:prstGeom prst="rect">
              <a:avLst/>
            </a:prstGeom>
          </p:spPr>
          <p:txBody>
            <a:bodyPr anchor="t" rtlCol="false" tIns="0" lIns="0" bIns="0" rIns="0">
              <a:spAutoFit/>
            </a:bodyPr>
            <a:lstStyle/>
            <a:p>
              <a:pPr algn="l" marL="0" indent="0" lvl="0">
                <a:lnSpc>
                  <a:spcPts val="4200"/>
                </a:lnSpc>
                <a:spcBef>
                  <a:spcPct val="0"/>
                </a:spcBef>
              </a:pPr>
              <a:r>
                <a:rPr lang="en-US" sz="3500">
                  <a:solidFill>
                    <a:srgbClr val="4B90B8"/>
                  </a:solidFill>
                  <a:latin typeface="Fira Sans Medium"/>
                </a:rPr>
                <a:t>CONVERSATION</a:t>
              </a:r>
            </a:p>
          </p:txBody>
        </p:sp>
        <p:sp>
          <p:nvSpPr>
            <p:cNvPr name="TextBox 17" id="17"/>
            <p:cNvSpPr txBox="true"/>
            <p:nvPr/>
          </p:nvSpPr>
          <p:spPr>
            <a:xfrm rot="0">
              <a:off x="0" y="1061946"/>
              <a:ext cx="4486566" cy="5804959"/>
            </a:xfrm>
            <a:prstGeom prst="rect">
              <a:avLst/>
            </a:prstGeom>
          </p:spPr>
          <p:txBody>
            <a:bodyPr anchor="t" rtlCol="false" tIns="0" lIns="0" bIns="0" rIns="0">
              <a:spAutoFit/>
            </a:bodyPr>
            <a:lstStyle/>
            <a:p>
              <a:pPr algn="l" marL="539748" indent="-269874" lvl="1">
                <a:lnSpc>
                  <a:spcPts val="3499"/>
                </a:lnSpc>
                <a:buFont typeface="Arial"/>
                <a:buChar char="•"/>
              </a:pPr>
              <a:r>
                <a:rPr lang="en-US" sz="2499">
                  <a:solidFill>
                    <a:srgbClr val="000000"/>
                  </a:solidFill>
                  <a:latin typeface="Fira Sans Light"/>
                </a:rPr>
                <a:t>Remain calm and open-minded</a:t>
              </a:r>
            </a:p>
            <a:p>
              <a:pPr algn="l" marL="539748" indent="-269874" lvl="1">
                <a:lnSpc>
                  <a:spcPts val="3499"/>
                </a:lnSpc>
                <a:buFont typeface="Arial"/>
                <a:buChar char="•"/>
              </a:pPr>
              <a:r>
                <a:rPr lang="en-US" sz="2499">
                  <a:solidFill>
                    <a:srgbClr val="000000"/>
                  </a:solidFill>
                  <a:latin typeface="Fira Sans Light"/>
                </a:rPr>
                <a:t>Don't rush to the consequences</a:t>
              </a:r>
            </a:p>
            <a:p>
              <a:pPr algn="l" marL="539748" indent="-269874" lvl="1">
                <a:lnSpc>
                  <a:spcPts val="3499"/>
                </a:lnSpc>
                <a:buFont typeface="Arial"/>
                <a:buChar char="•"/>
              </a:pPr>
              <a:r>
                <a:rPr lang="en-US" sz="2499">
                  <a:solidFill>
                    <a:srgbClr val="000000"/>
                  </a:solidFill>
                  <a:latin typeface="Fira Sans Light"/>
                </a:rPr>
                <a:t>Have little talks here and there</a:t>
              </a:r>
            </a:p>
            <a:p>
              <a:pPr algn="l" marL="539748" indent="-269874" lvl="1">
                <a:lnSpc>
                  <a:spcPts val="3499"/>
                </a:lnSpc>
                <a:buFont typeface="Arial"/>
                <a:buChar char="•"/>
              </a:pPr>
              <a:r>
                <a:rPr lang="en-US" sz="2499">
                  <a:solidFill>
                    <a:srgbClr val="000000"/>
                  </a:solidFill>
                  <a:latin typeface="Fira Sans Light"/>
                </a:rPr>
                <a:t>Don't use the fear factor, be honest and open</a:t>
              </a:r>
            </a:p>
            <a:p>
              <a:pPr algn="l" marL="539748" indent="-269874" lvl="1">
                <a:lnSpc>
                  <a:spcPts val="3499"/>
                </a:lnSpc>
                <a:buFont typeface="Arial"/>
                <a:buChar char="•"/>
              </a:pPr>
              <a:r>
                <a:rPr lang="en-US" sz="2499">
                  <a:solidFill>
                    <a:srgbClr val="000000"/>
                  </a:solidFill>
                  <a:latin typeface="Fira Sans Light"/>
                </a:rPr>
                <a:t>Show your support</a:t>
              </a:r>
            </a:p>
          </p:txBody>
        </p:sp>
      </p:grpSp>
      <p:grpSp>
        <p:nvGrpSpPr>
          <p:cNvPr name="Group 18" id="18"/>
          <p:cNvGrpSpPr/>
          <p:nvPr/>
        </p:nvGrpSpPr>
        <p:grpSpPr>
          <a:xfrm rot="0">
            <a:off x="9396849" y="2941407"/>
            <a:ext cx="3364925" cy="4712029"/>
            <a:chOff x="0" y="0"/>
            <a:chExt cx="4486566" cy="6282705"/>
          </a:xfrm>
        </p:grpSpPr>
        <p:sp>
          <p:nvSpPr>
            <p:cNvPr name="TextBox 19" id="19"/>
            <p:cNvSpPr txBox="true"/>
            <p:nvPr/>
          </p:nvSpPr>
          <p:spPr>
            <a:xfrm rot="0">
              <a:off x="0" y="-9525"/>
              <a:ext cx="4486566" cy="720725"/>
            </a:xfrm>
            <a:prstGeom prst="rect">
              <a:avLst/>
            </a:prstGeom>
          </p:spPr>
          <p:txBody>
            <a:bodyPr anchor="t" rtlCol="false" tIns="0" lIns="0" bIns="0" rIns="0">
              <a:spAutoFit/>
            </a:bodyPr>
            <a:lstStyle/>
            <a:p>
              <a:pPr algn="l" marL="0" indent="0" lvl="0">
                <a:lnSpc>
                  <a:spcPts val="4200"/>
                </a:lnSpc>
                <a:spcBef>
                  <a:spcPct val="0"/>
                </a:spcBef>
              </a:pPr>
              <a:r>
                <a:rPr lang="en-US" sz="3500">
                  <a:solidFill>
                    <a:srgbClr val="4B90B8"/>
                  </a:solidFill>
                  <a:latin typeface="Fira Sans Medium"/>
                </a:rPr>
                <a:t>MENTAL HEALTH</a:t>
              </a:r>
            </a:p>
          </p:txBody>
        </p:sp>
        <p:sp>
          <p:nvSpPr>
            <p:cNvPr name="TextBox 20" id="20"/>
            <p:cNvSpPr txBox="true"/>
            <p:nvPr/>
          </p:nvSpPr>
          <p:spPr>
            <a:xfrm rot="0">
              <a:off x="0" y="1061946"/>
              <a:ext cx="4486566" cy="5220759"/>
            </a:xfrm>
            <a:prstGeom prst="rect">
              <a:avLst/>
            </a:prstGeom>
          </p:spPr>
          <p:txBody>
            <a:bodyPr anchor="t" rtlCol="false" tIns="0" lIns="0" bIns="0" rIns="0">
              <a:spAutoFit/>
            </a:bodyPr>
            <a:lstStyle/>
            <a:p>
              <a:pPr algn="l" marL="539748" indent="-269874" lvl="1">
                <a:lnSpc>
                  <a:spcPts val="3499"/>
                </a:lnSpc>
                <a:buFont typeface="Arial"/>
                <a:buChar char="•"/>
              </a:pPr>
              <a:r>
                <a:rPr lang="en-US" sz="2499">
                  <a:solidFill>
                    <a:srgbClr val="000000"/>
                  </a:solidFill>
                  <a:latin typeface="Fira Sans Light"/>
                </a:rPr>
                <a:t>Hear your child out</a:t>
              </a:r>
            </a:p>
            <a:p>
              <a:pPr algn="l" marL="539748" indent="-269874" lvl="1">
                <a:lnSpc>
                  <a:spcPts val="3499"/>
                </a:lnSpc>
                <a:buFont typeface="Arial"/>
                <a:buChar char="•"/>
              </a:pPr>
              <a:r>
                <a:rPr lang="en-US" sz="2499">
                  <a:solidFill>
                    <a:srgbClr val="000000"/>
                  </a:solidFill>
                  <a:latin typeface="Fira Sans Light"/>
                </a:rPr>
                <a:t>Show no sign of judgment</a:t>
              </a:r>
            </a:p>
            <a:p>
              <a:pPr algn="l" marL="539748" indent="-269874" lvl="1">
                <a:lnSpc>
                  <a:spcPts val="3499"/>
                </a:lnSpc>
                <a:buFont typeface="Arial"/>
                <a:buChar char="•"/>
              </a:pPr>
              <a:r>
                <a:rPr lang="en-US" sz="2499">
                  <a:solidFill>
                    <a:srgbClr val="000000"/>
                  </a:solidFill>
                  <a:latin typeface="Fira Sans Light"/>
                </a:rPr>
                <a:t>Be open to discussing mental health</a:t>
              </a:r>
            </a:p>
            <a:p>
              <a:pPr algn="l" marL="539748" indent="-269874" lvl="1">
                <a:lnSpc>
                  <a:spcPts val="3499"/>
                </a:lnSpc>
                <a:buFont typeface="Arial"/>
                <a:buChar char="•"/>
              </a:pPr>
              <a:r>
                <a:rPr lang="en-US" sz="2499">
                  <a:solidFill>
                    <a:srgbClr val="000000"/>
                  </a:solidFill>
                  <a:latin typeface="Fira Sans Light"/>
                </a:rPr>
                <a:t>Help care for your child's mental health</a:t>
              </a:r>
            </a:p>
          </p:txBody>
        </p:sp>
      </p:grpSp>
    </p:spTree>
  </p:cSld>
  <p:clrMapOvr>
    <a:masterClrMapping/>
  </p:clrMapOvr>
</p:sld>
</file>

<file path=ppt/slides/slide35.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5D489D"/>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351020"/>
            <a:ext cx="15918880" cy="2447847"/>
          </a:xfrm>
          <a:prstGeom prst="rect">
            <a:avLst/>
          </a:prstGeom>
        </p:spPr>
        <p:txBody>
          <a:bodyPr anchor="t" rtlCol="false" tIns="0" lIns="0" bIns="0" rIns="0">
            <a:spAutoFit/>
          </a:bodyPr>
          <a:lstStyle/>
          <a:p>
            <a:pPr algn="l">
              <a:lnSpc>
                <a:spcPts val="6534"/>
              </a:lnSpc>
            </a:pPr>
            <a:r>
              <a:rPr lang="en-US" sz="4667">
                <a:solidFill>
                  <a:srgbClr val="014575"/>
                </a:solidFill>
                <a:latin typeface="League Spartan"/>
              </a:rPr>
              <a:t>AFTER VIEWING THE PRESENTATION, HOW PREPARED DO YOU FEEL TO AID YOUR CHILD OR TO BRING UP THE TOPIC OF FENTANYL USE TO THEM?</a:t>
            </a:r>
          </a:p>
        </p:txBody>
      </p:sp>
      <p:sp>
        <p:nvSpPr>
          <p:cNvPr name="TextBox 6" id="6"/>
          <p:cNvSpPr txBox="true"/>
          <p:nvPr/>
        </p:nvSpPr>
        <p:spPr>
          <a:xfrm rot="0">
            <a:off x="1028700" y="4282921"/>
            <a:ext cx="16230600" cy="3800475"/>
          </a:xfrm>
          <a:prstGeom prst="rect">
            <a:avLst/>
          </a:prstGeom>
        </p:spPr>
        <p:txBody>
          <a:bodyPr anchor="t" rtlCol="false" tIns="0" lIns="0" bIns="0" rIns="0">
            <a:spAutoFit/>
          </a:bodyPr>
          <a:lstStyle/>
          <a:p>
            <a:pPr algn="l" marL="777240" indent="-388620" lvl="1">
              <a:lnSpc>
                <a:spcPts val="6120"/>
              </a:lnSpc>
              <a:buAutoNum type="arabicPeriod" startAt="1"/>
            </a:pPr>
            <a:r>
              <a:rPr lang="en-US" sz="3600">
                <a:solidFill>
                  <a:srgbClr val="014575"/>
                </a:solidFill>
                <a:latin typeface="DM Sans"/>
              </a:rPr>
              <a:t>Very Prepared</a:t>
            </a:r>
          </a:p>
          <a:p>
            <a:pPr algn="l" marL="777240" indent="-388620" lvl="1">
              <a:lnSpc>
                <a:spcPts val="6120"/>
              </a:lnSpc>
              <a:buAutoNum type="arabicPeriod" startAt="1"/>
            </a:pPr>
            <a:r>
              <a:rPr lang="en-US" sz="3600">
                <a:solidFill>
                  <a:srgbClr val="014575"/>
                </a:solidFill>
                <a:latin typeface="DM Sans"/>
              </a:rPr>
              <a:t>Somewhat Prepared</a:t>
            </a:r>
          </a:p>
          <a:p>
            <a:pPr algn="l" marL="777240" indent="-388620" lvl="1">
              <a:lnSpc>
                <a:spcPts val="6120"/>
              </a:lnSpc>
              <a:buAutoNum type="arabicPeriod" startAt="1"/>
            </a:pPr>
            <a:r>
              <a:rPr lang="en-US" sz="3600">
                <a:solidFill>
                  <a:srgbClr val="014575"/>
                </a:solidFill>
                <a:latin typeface="DM Sans"/>
              </a:rPr>
              <a:t>Somewhat Unprepared</a:t>
            </a:r>
          </a:p>
          <a:p>
            <a:pPr algn="l" marL="777240" indent="-388620" lvl="1">
              <a:lnSpc>
                <a:spcPts val="6120"/>
              </a:lnSpc>
              <a:buAutoNum type="arabicPeriod" startAt="1"/>
            </a:pPr>
            <a:r>
              <a:rPr lang="en-US" sz="3600">
                <a:solidFill>
                  <a:srgbClr val="014575"/>
                </a:solidFill>
                <a:latin typeface="DM Sans"/>
              </a:rPr>
              <a:t>Not At All Prepared</a:t>
            </a:r>
          </a:p>
          <a:p>
            <a:pPr algn="l">
              <a:lnSpc>
                <a:spcPts val="6120"/>
              </a:lnSpc>
            </a:pP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slides/slide36.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sp>
        <p:nvSpPr>
          <p:cNvPr name="Freeform 5" id="5">
            <a:hlinkClick r:id="rId3" tooltip="https://youtu.be/zu_WtBrmScs"/>
          </p:cNvPr>
          <p:cNvSpPr/>
          <p:nvPr/>
        </p:nvSpPr>
        <p:spPr>
          <a:xfrm flipH="false" flipV="false" rot="0">
            <a:off x="4982546" y="2753544"/>
            <a:ext cx="8322908" cy="5253501"/>
          </a:xfrm>
          <a:custGeom>
            <a:avLst/>
            <a:gdLst/>
            <a:ahLst/>
            <a:cxnLst/>
            <a:rect r="r" b="b" t="t" l="l"/>
            <a:pathLst>
              <a:path h="5253501" w="8322908">
                <a:moveTo>
                  <a:pt x="0" y="0"/>
                </a:moveTo>
                <a:lnTo>
                  <a:pt x="8322908" y="0"/>
                </a:lnTo>
                <a:lnTo>
                  <a:pt x="8322908" y="5253501"/>
                </a:lnTo>
                <a:lnTo>
                  <a:pt x="0" y="5253501"/>
                </a:lnTo>
                <a:lnTo>
                  <a:pt x="0" y="0"/>
                </a:lnTo>
                <a:close/>
              </a:path>
            </a:pathLst>
          </a:custGeom>
          <a:blipFill>
            <a:blip r:embed="rId2"/>
            <a:stretch>
              <a:fillRect l="0" t="0" r="0" b="0"/>
            </a:stretch>
          </a:blipFill>
        </p:spPr>
      </p:sp>
      <p:grpSp>
        <p:nvGrpSpPr>
          <p:cNvPr name="Group 6" id="6"/>
          <p:cNvGrpSpPr/>
          <p:nvPr/>
        </p:nvGrpSpPr>
        <p:grpSpPr>
          <a:xfrm rot="0">
            <a:off x="4982546" y="2753544"/>
            <a:ext cx="8322908" cy="5253501"/>
            <a:chOff x="0" y="0"/>
            <a:chExt cx="2192042" cy="1383638"/>
          </a:xfrm>
        </p:grpSpPr>
        <p:sp>
          <p:nvSpPr>
            <p:cNvPr name="Freeform 7" id="7"/>
            <p:cNvSpPr/>
            <p:nvPr/>
          </p:nvSpPr>
          <p:spPr>
            <a:xfrm flipH="false" flipV="false" rot="0">
              <a:off x="0" y="0"/>
              <a:ext cx="2192042" cy="1383638"/>
            </a:xfrm>
            <a:custGeom>
              <a:avLst/>
              <a:gdLst/>
              <a:ahLst/>
              <a:cxnLst/>
              <a:rect r="r" b="b" t="t" l="l"/>
              <a:pathLst>
                <a:path h="1383638" w="2192042">
                  <a:moveTo>
                    <a:pt x="0" y="0"/>
                  </a:moveTo>
                  <a:lnTo>
                    <a:pt x="2192042" y="0"/>
                  </a:lnTo>
                  <a:lnTo>
                    <a:pt x="2192042" y="1383638"/>
                  </a:lnTo>
                  <a:lnTo>
                    <a:pt x="0" y="1383638"/>
                  </a:lnTo>
                  <a:close/>
                </a:path>
              </a:pathLst>
            </a:custGeom>
            <a:solidFill>
              <a:srgbClr val="FFFFFF"/>
            </a:solidFill>
          </p:spPr>
        </p:sp>
        <p:sp>
          <p:nvSpPr>
            <p:cNvPr name="TextBox 8" id="8"/>
            <p:cNvSpPr txBox="true"/>
            <p:nvPr/>
          </p:nvSpPr>
          <p:spPr>
            <a:xfrm>
              <a:off x="0" y="-38100"/>
              <a:ext cx="2192042" cy="1421738"/>
            </a:xfrm>
            <a:prstGeom prst="rect">
              <a:avLst/>
            </a:prstGeom>
          </p:spPr>
          <p:txBody>
            <a:bodyPr anchor="ctr" rtlCol="false" tIns="50800" lIns="50800" bIns="50800" rIns="50800"/>
            <a:lstStyle/>
            <a:p>
              <a:pPr algn="ctr">
                <a:lnSpc>
                  <a:spcPts val="2659"/>
                </a:lnSpc>
              </a:pPr>
            </a:p>
          </p:txBody>
        </p:sp>
      </p:grpSp>
      <p:sp>
        <p:nvSpPr>
          <p:cNvPr name="Freeform 9" id="9">
            <a:hlinkClick r:id="rId5" tooltip="https://youtu.be/zu_WtBrmScs"/>
          </p:cNvPr>
          <p:cNvSpPr/>
          <p:nvPr/>
        </p:nvSpPr>
        <p:spPr>
          <a:xfrm flipH="false" flipV="false" rot="0">
            <a:off x="4982546" y="2753544"/>
            <a:ext cx="8322908" cy="5253501"/>
          </a:xfrm>
          <a:custGeom>
            <a:avLst/>
            <a:gdLst/>
            <a:ahLst/>
            <a:cxnLst/>
            <a:rect r="r" b="b" t="t" l="l"/>
            <a:pathLst>
              <a:path h="5253501" w="8322908">
                <a:moveTo>
                  <a:pt x="0" y="0"/>
                </a:moveTo>
                <a:lnTo>
                  <a:pt x="8322908" y="0"/>
                </a:lnTo>
                <a:lnTo>
                  <a:pt x="8322908" y="5253501"/>
                </a:lnTo>
                <a:lnTo>
                  <a:pt x="0" y="5253501"/>
                </a:lnTo>
                <a:lnTo>
                  <a:pt x="0" y="0"/>
                </a:lnTo>
                <a:close/>
              </a:path>
            </a:pathLst>
          </a:custGeom>
          <a:blipFill>
            <a:blip r:embed="rId4">
              <a:alphaModFix amt="59000"/>
            </a:blip>
            <a:stretch>
              <a:fillRect l="-11989" t="0" r="-11989" b="0"/>
            </a:stretch>
          </a:blipFill>
        </p:spPr>
      </p:sp>
      <p:sp>
        <p:nvSpPr>
          <p:cNvPr name="Freeform 10" id="10">
            <a:hlinkClick r:id="rId8" tooltip="https://youtu.be/zu_WtBrmScs"/>
          </p:cNvPr>
          <p:cNvSpPr/>
          <p:nvPr/>
        </p:nvSpPr>
        <p:spPr>
          <a:xfrm flipH="false" flipV="false" rot="0">
            <a:off x="8043044" y="4279339"/>
            <a:ext cx="2201913" cy="2201913"/>
          </a:xfrm>
          <a:custGeom>
            <a:avLst/>
            <a:gdLst/>
            <a:ahLst/>
            <a:cxnLst/>
            <a:rect r="r" b="b" t="t" l="l"/>
            <a:pathLst>
              <a:path h="2201913" w="2201913">
                <a:moveTo>
                  <a:pt x="0" y="0"/>
                </a:moveTo>
                <a:lnTo>
                  <a:pt x="2201912" y="0"/>
                </a:lnTo>
                <a:lnTo>
                  <a:pt x="2201912" y="2201912"/>
                </a:lnTo>
                <a:lnTo>
                  <a:pt x="0" y="2201912"/>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1" id="11"/>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BEFORE WE END, HERE IS A SHORT VIDEO</a:t>
            </a:r>
          </a:p>
        </p:txBody>
      </p:sp>
      <p:sp>
        <p:nvSpPr>
          <p:cNvPr name="TextBox 12" id="12"/>
          <p:cNvSpPr txBox="true"/>
          <p:nvPr/>
        </p:nvSpPr>
        <p:spPr>
          <a:xfrm rot="0">
            <a:off x="0" y="8607249"/>
            <a:ext cx="10238464" cy="238125"/>
          </a:xfrm>
          <a:prstGeom prst="rect">
            <a:avLst/>
          </a:prstGeom>
        </p:spPr>
        <p:txBody>
          <a:bodyPr anchor="t" rtlCol="false" tIns="0" lIns="0" bIns="0" rIns="0">
            <a:spAutoFit/>
          </a:bodyPr>
          <a:lstStyle/>
          <a:p>
            <a:pPr algn="ctr">
              <a:lnSpc>
                <a:spcPts val="1800"/>
              </a:lnSpc>
              <a:spcBef>
                <a:spcPct val="0"/>
              </a:spcBef>
            </a:pPr>
            <a:r>
              <a:rPr lang="en-US" sz="1500">
                <a:solidFill>
                  <a:srgbClr val="FFFFFF"/>
                </a:solidFill>
                <a:latin typeface="Fira Sans Medium"/>
              </a:rPr>
              <a:t>Source: https://www.cdc.gov/digital-social-media-tools/cdctv/fentanyl/fentanyl.html</a:t>
            </a:r>
          </a:p>
        </p:txBody>
      </p:sp>
    </p:spTree>
  </p:cSld>
  <p:clrMapOvr>
    <a:masterClrMapping/>
  </p:clrMapOvr>
</p:sld>
</file>

<file path=ppt/slides/slide37.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1028700" y="2106206"/>
          <a:ext cx="16230600" cy="7650478"/>
        </p:xfrm>
        <a:graphic>
          <a:graphicData uri="http://schemas.openxmlformats.org/drawingml/2006/table">
            <a:tbl>
              <a:tblPr/>
              <a:tblGrid>
                <a:gridCol w="4057650"/>
                <a:gridCol w="4057650"/>
                <a:gridCol w="4057650"/>
                <a:gridCol w="4057650"/>
              </a:tblGrid>
              <a:tr h="1084426">
                <a:tc>
                  <a:txBody>
                    <a:bodyPr anchor="t" rtlCol="false"/>
                    <a:lstStyle/>
                    <a:p>
                      <a:pPr algn="ctr">
                        <a:lnSpc>
                          <a:spcPts val="2799"/>
                        </a:lnSpc>
                        <a:defRPr/>
                      </a:pPr>
                      <a:r>
                        <a:rPr lang="en-US" sz="1999">
                          <a:solidFill>
                            <a:srgbClr val="FFFFFF"/>
                          </a:solidFill>
                          <a:latin typeface="Fira Sans Semi-Bold"/>
                        </a:rPr>
                        <a:t>Find a Treatment Facility</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Semi-Bold"/>
                        </a:rPr>
                        <a:t>National Treatment Hotline</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Semi-Bold"/>
                        </a:rPr>
                        <a:t>Crisis Support Services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Semi-Bold"/>
                        </a:rPr>
                        <a:t>Reno ASAP Alcohol and Drug Services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57150">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r>
              <a:tr h="1536567">
                <a:tc>
                  <a:txBody>
                    <a:bodyPr anchor="t" rtlCol="false"/>
                    <a:lstStyle/>
                    <a:p>
                      <a:pPr algn="ctr">
                        <a:lnSpc>
                          <a:spcPts val="2799"/>
                        </a:lnSpc>
                        <a:defRPr/>
                      </a:pPr>
                      <a:r>
                        <a:rPr lang="en-US" sz="1999">
                          <a:solidFill>
                            <a:srgbClr val="014575"/>
                          </a:solidFill>
                          <a:latin typeface="Fira Sans"/>
                        </a:rPr>
                        <a:t>http://findtreatment.gov</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134A94"/>
                          </a:solidFill>
                          <a:latin typeface="Fira Sans"/>
                        </a:rPr>
                        <a:t>1-800-662-4357</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988</a:t>
                      </a:r>
                      <a:endParaRPr lang="en-US" sz="1100"/>
                    </a:p>
                    <a:p>
                      <a:pPr algn="ctr">
                        <a:lnSpc>
                          <a:spcPts val="2799"/>
                        </a:lnSpc>
                      </a:pPr>
                      <a:r>
                        <a:rPr lang="en-US" sz="1999">
                          <a:solidFill>
                            <a:srgbClr val="014575"/>
                          </a:solidFill>
                          <a:latin typeface="Fira Sans"/>
                        </a:rPr>
                        <a:t>Text "care" to 839863</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620-665-6446</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r>
              <a:tr h="710155">
                <a:tc>
                  <a:txBody>
                    <a:bodyPr anchor="t" rtlCol="false"/>
                    <a:lstStyle/>
                    <a:p>
                      <a:pPr algn="ctr">
                        <a:lnSpc>
                          <a:spcPts val="2799"/>
                        </a:lnSpc>
                        <a:defRPr/>
                      </a:pPr>
                      <a:r>
                        <a:rPr lang="en-US" sz="1999">
                          <a:solidFill>
                            <a:srgbClr val="FFFFFF"/>
                          </a:solidFill>
                          <a:latin typeface="Fira Sans Medium"/>
                        </a:rPr>
                        <a:t>Join Together Northern Nevada</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Medium"/>
                        </a:rPr>
                        <a:t>Reno Behavioral Health</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Medium"/>
                        </a:rPr>
                        <a:t>Northern Nevada HOPES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Medium"/>
                        </a:rPr>
                        <a:t>The Life Change Center</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r>
              <a:tr h="1833788">
                <a:tc>
                  <a:txBody>
                    <a:bodyPr anchor="t" rtlCol="false"/>
                    <a:lstStyle/>
                    <a:p>
                      <a:pPr algn="ctr">
                        <a:lnSpc>
                          <a:spcPts val="2799"/>
                        </a:lnSpc>
                        <a:defRPr/>
                      </a:pPr>
                      <a:r>
                        <a:rPr lang="en-US" sz="1999">
                          <a:solidFill>
                            <a:srgbClr val="014575"/>
                          </a:solidFill>
                          <a:latin typeface="Fira Sans"/>
                        </a:rPr>
                        <a:t>775-324-7557</a:t>
                      </a:r>
                      <a:endParaRPr lang="en-US" sz="1100"/>
                    </a:p>
                    <a:p>
                      <a:pPr algn="ctr">
                        <a:lnSpc>
                          <a:spcPts val="2799"/>
                        </a:lnSpc>
                      </a:pPr>
                      <a:r>
                        <a:rPr lang="en-US" sz="1999">
                          <a:solidFill>
                            <a:srgbClr val="014575"/>
                          </a:solidFill>
                          <a:latin typeface="Fira Sans"/>
                        </a:rPr>
                        <a:t>505 S. Arlington Ave, Suite 110</a:t>
                      </a:r>
                    </a:p>
                    <a:p>
                      <a:pPr algn="ctr">
                        <a:lnSpc>
                          <a:spcPts val="2799"/>
                        </a:lnSpc>
                      </a:pPr>
                      <a:r>
                        <a:rPr lang="en-US" sz="1999">
                          <a:solidFill>
                            <a:srgbClr val="014575"/>
                          </a:solidFill>
                          <a:latin typeface="Fira Sans"/>
                        </a:rPr>
                        <a:t>Reno, NV 89509</a:t>
                      </a:r>
                    </a:p>
                    <a:p>
                      <a:pPr algn="ctr">
                        <a:lnSpc>
                          <a:spcPts val="2799"/>
                        </a:lnSpc>
                      </a:pPr>
                      <a:r>
                        <a:rPr lang="en-US" sz="1999">
                          <a:solidFill>
                            <a:srgbClr val="014575"/>
                          </a:solidFill>
                          <a:latin typeface="Fira Sans"/>
                        </a:rPr>
                        <a:t>www.jtnn.org</a:t>
                      </a:r>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775-393-2200</a:t>
                      </a:r>
                      <a:endParaRPr lang="en-US" sz="1100"/>
                    </a:p>
                    <a:p>
                      <a:pPr algn="ctr">
                        <a:lnSpc>
                          <a:spcPts val="2799"/>
                        </a:lnSpc>
                      </a:pPr>
                      <a:r>
                        <a:rPr lang="en-US" sz="1999">
                          <a:solidFill>
                            <a:srgbClr val="014575"/>
                          </a:solidFill>
                          <a:latin typeface="Fira Sans"/>
                        </a:rPr>
                        <a:t>6940 Sierra Center Pkwy</a:t>
                      </a:r>
                    </a:p>
                    <a:p>
                      <a:pPr algn="ctr">
                        <a:lnSpc>
                          <a:spcPts val="2799"/>
                        </a:lnSpc>
                      </a:pPr>
                      <a:r>
                        <a:rPr lang="en-US" sz="1999">
                          <a:solidFill>
                            <a:srgbClr val="014575"/>
                          </a:solidFill>
                          <a:latin typeface="Fira Sans"/>
                        </a:rPr>
                        <a:t>Reno, NV 89511</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775-786-4673</a:t>
                      </a:r>
                      <a:endParaRPr lang="en-US" sz="1100"/>
                    </a:p>
                    <a:p>
                      <a:pPr algn="ctr">
                        <a:lnSpc>
                          <a:spcPts val="2799"/>
                        </a:lnSpc>
                      </a:pPr>
                      <a:r>
                        <a:rPr lang="en-US" sz="1999">
                          <a:solidFill>
                            <a:srgbClr val="014575"/>
                          </a:solidFill>
                          <a:latin typeface="Fira Sans"/>
                        </a:rPr>
                        <a:t>580 W. 5th Street</a:t>
                      </a:r>
                    </a:p>
                    <a:p>
                      <a:pPr algn="ctr">
                        <a:lnSpc>
                          <a:spcPts val="2799"/>
                        </a:lnSpc>
                      </a:pPr>
                      <a:r>
                        <a:rPr lang="en-US" sz="1999">
                          <a:solidFill>
                            <a:srgbClr val="014575"/>
                          </a:solidFill>
                          <a:latin typeface="Fira Sans"/>
                        </a:rPr>
                        <a:t>Reno, NV 89503</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775-355-7734</a:t>
                      </a:r>
                      <a:endParaRPr lang="en-US" sz="1100"/>
                    </a:p>
                    <a:p>
                      <a:pPr algn="ctr">
                        <a:lnSpc>
                          <a:spcPts val="2799"/>
                        </a:lnSpc>
                      </a:pPr>
                      <a:r>
                        <a:rPr lang="en-US" sz="1999">
                          <a:solidFill>
                            <a:srgbClr val="014575"/>
                          </a:solidFill>
                          <a:latin typeface="Fira Sans"/>
                        </a:rPr>
                        <a:t>1755 Sullivan Lane</a:t>
                      </a:r>
                    </a:p>
                    <a:p>
                      <a:pPr algn="ctr">
                        <a:lnSpc>
                          <a:spcPts val="2799"/>
                        </a:lnSpc>
                      </a:pPr>
                      <a:r>
                        <a:rPr lang="en-US" sz="1999">
                          <a:solidFill>
                            <a:srgbClr val="014575"/>
                          </a:solidFill>
                          <a:latin typeface="Fira Sans"/>
                        </a:rPr>
                        <a:t>Sparks, NV 89431</a:t>
                      </a:r>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FFFFFF"/>
                    </a:solidFill>
                  </a:tcPr>
                </a:tc>
              </a:tr>
              <a:tr h="710155">
                <a:tc>
                  <a:txBody>
                    <a:bodyPr anchor="t" rtlCol="false"/>
                    <a:lstStyle/>
                    <a:p>
                      <a:pPr algn="ctr">
                        <a:lnSpc>
                          <a:spcPts val="2799"/>
                        </a:lnSpc>
                        <a:defRPr/>
                      </a:pPr>
                      <a:r>
                        <a:rPr lang="en-US" sz="1999">
                          <a:solidFill>
                            <a:srgbClr val="FFFFFF"/>
                          </a:solidFill>
                          <a:latin typeface="Fira Sans Medium"/>
                        </a:rPr>
                        <a:t>Washoe County Human Services</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Medium"/>
                        </a:rPr>
                        <a:t>Quest Counseling &amp; Consulting</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Medium"/>
                        </a:rPr>
                        <a:t>Vitality</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c>
                  <a:txBody>
                    <a:bodyPr anchor="t" rtlCol="false"/>
                    <a:lstStyle/>
                    <a:p>
                      <a:pPr algn="ctr">
                        <a:lnSpc>
                          <a:spcPts val="2799"/>
                        </a:lnSpc>
                        <a:defRPr/>
                      </a:pPr>
                      <a:r>
                        <a:rPr lang="en-US" sz="1999">
                          <a:solidFill>
                            <a:srgbClr val="FFFFFF"/>
                          </a:solidFill>
                          <a:latin typeface="Fira Sans Medium"/>
                        </a:rPr>
                        <a:t>Willow Springs</a:t>
                      </a:r>
                      <a:endParaRPr lang="en-US" sz="1100"/>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28575">
                      <a:solidFill>
                        <a:srgbClr val="4B90B8"/>
                      </a:solidFill>
                      <a:prstDash val="solid"/>
                      <a:round/>
                      <a:headEnd type="none" w="med" len="med"/>
                      <a:tailEnd type="none" w="med" len="med"/>
                    </a:lnB>
                    <a:solidFill>
                      <a:srgbClr val="5D489D"/>
                    </a:solidFill>
                  </a:tcPr>
                </a:tc>
              </a:tr>
              <a:tr h="1775387">
                <a:tc>
                  <a:txBody>
                    <a:bodyPr anchor="t" rtlCol="false"/>
                    <a:lstStyle/>
                    <a:p>
                      <a:pPr algn="ctr">
                        <a:lnSpc>
                          <a:spcPts val="2799"/>
                        </a:lnSpc>
                        <a:defRPr/>
                      </a:pPr>
                      <a:r>
                        <a:rPr lang="en-US" sz="1999">
                          <a:solidFill>
                            <a:srgbClr val="014575"/>
                          </a:solidFill>
                          <a:latin typeface="Fira Sans"/>
                        </a:rPr>
                        <a:t>775-785-8600</a:t>
                      </a:r>
                      <a:endParaRPr lang="en-US" sz="1100"/>
                    </a:p>
                  </a:txBody>
                  <a:tcPr marL="120373" marR="120373" marT="120373" marB="120373" anchor="ctr">
                    <a:lnL cmpd="sng" algn="ctr" cap="flat" w="57150">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775-786-6880</a:t>
                      </a:r>
                      <a:endParaRPr lang="en-US" sz="1100"/>
                    </a:p>
                    <a:p>
                      <a:pPr algn="ctr">
                        <a:lnSpc>
                          <a:spcPts val="2799"/>
                        </a:lnSpc>
                      </a:pPr>
                      <a:r>
                        <a:rPr lang="en-US" sz="1999">
                          <a:solidFill>
                            <a:srgbClr val="014575"/>
                          </a:solidFill>
                          <a:latin typeface="Fira Sans"/>
                        </a:rPr>
                        <a:t>3500 Lakeside Court, Suite 101</a:t>
                      </a:r>
                    </a:p>
                    <a:p>
                      <a:pPr algn="ctr">
                        <a:lnSpc>
                          <a:spcPts val="2799"/>
                        </a:lnSpc>
                      </a:pPr>
                      <a:r>
                        <a:rPr lang="en-US" sz="1999">
                          <a:solidFill>
                            <a:srgbClr val="014575"/>
                          </a:solidFill>
                          <a:latin typeface="Fira Sans"/>
                        </a:rPr>
                        <a:t>Reno, NV 89509</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775-322-3668</a:t>
                      </a:r>
                      <a:endParaRPr lang="en-US" sz="1100"/>
                    </a:p>
                    <a:p>
                      <a:pPr algn="ctr">
                        <a:lnSpc>
                          <a:spcPts val="2799"/>
                        </a:lnSpc>
                      </a:pPr>
                      <a:r>
                        <a:rPr lang="en-US" sz="1999">
                          <a:solidFill>
                            <a:srgbClr val="014575"/>
                          </a:solidFill>
                          <a:latin typeface="Fira Sans"/>
                        </a:rPr>
                        <a:t>1135 Terminal Way #208B</a:t>
                      </a:r>
                    </a:p>
                    <a:p>
                      <a:pPr algn="ctr">
                        <a:lnSpc>
                          <a:spcPts val="2799"/>
                        </a:lnSpc>
                      </a:pPr>
                      <a:r>
                        <a:rPr lang="en-US" sz="1999">
                          <a:solidFill>
                            <a:srgbClr val="014575"/>
                          </a:solidFill>
                          <a:latin typeface="Fira Sans"/>
                        </a:rPr>
                        <a:t>Reno, NV 89502</a:t>
                      </a:r>
                    </a:p>
                  </a:txBody>
                  <a:tcPr marL="120373" marR="120373" marT="120373" marB="120373" anchor="ctr">
                    <a:lnL cmpd="sng" algn="ctr" cap="flat" w="28575">
                      <a:solidFill>
                        <a:srgbClr val="4B90B8"/>
                      </a:solidFill>
                      <a:prstDash val="solid"/>
                      <a:round/>
                      <a:headEnd type="none" w="med" len="med"/>
                      <a:tailEnd type="none" w="med" len="med"/>
                    </a:lnL>
                    <a:lnR cmpd="sng" algn="ctr" cap="flat" w="28575">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c>
                  <a:txBody>
                    <a:bodyPr anchor="t" rtlCol="false"/>
                    <a:lstStyle/>
                    <a:p>
                      <a:pPr algn="ctr">
                        <a:lnSpc>
                          <a:spcPts val="2799"/>
                        </a:lnSpc>
                        <a:defRPr/>
                      </a:pPr>
                      <a:r>
                        <a:rPr lang="en-US" sz="1999">
                          <a:solidFill>
                            <a:srgbClr val="014575"/>
                          </a:solidFill>
                          <a:latin typeface="Fira Sans"/>
                        </a:rPr>
                        <a:t>1-800-448-9454</a:t>
                      </a:r>
                      <a:endParaRPr lang="en-US" sz="1100"/>
                    </a:p>
                    <a:p>
                      <a:pPr algn="ctr">
                        <a:lnSpc>
                          <a:spcPts val="2799"/>
                        </a:lnSpc>
                      </a:pPr>
                      <a:r>
                        <a:rPr lang="en-US" sz="1999">
                          <a:solidFill>
                            <a:srgbClr val="014575"/>
                          </a:solidFill>
                          <a:latin typeface="Fira Sans"/>
                        </a:rPr>
                        <a:t>Youth Residential Treatment</a:t>
                      </a:r>
                    </a:p>
                    <a:p>
                      <a:pPr algn="ctr">
                        <a:lnSpc>
                          <a:spcPts val="2799"/>
                        </a:lnSpc>
                      </a:pPr>
                      <a:r>
                        <a:rPr lang="en-US" sz="1999">
                          <a:solidFill>
                            <a:srgbClr val="014575"/>
                          </a:solidFill>
                          <a:latin typeface="Fira Sans"/>
                        </a:rPr>
                        <a:t>690 Edison Way</a:t>
                      </a:r>
                    </a:p>
                    <a:p>
                      <a:pPr algn="ctr">
                        <a:lnSpc>
                          <a:spcPts val="2799"/>
                        </a:lnSpc>
                      </a:pPr>
                      <a:r>
                        <a:rPr lang="en-US" sz="1999">
                          <a:solidFill>
                            <a:srgbClr val="014575"/>
                          </a:solidFill>
                          <a:latin typeface="Fira Sans"/>
                        </a:rPr>
                        <a:t>Reno, NV 89502</a:t>
                      </a:r>
                    </a:p>
                  </a:txBody>
                  <a:tcPr marL="120373" marR="120373" marT="120373" marB="120373" anchor="ctr">
                    <a:lnL cmpd="sng" algn="ctr" cap="flat" w="28575">
                      <a:solidFill>
                        <a:srgbClr val="4B90B8"/>
                      </a:solidFill>
                      <a:prstDash val="solid"/>
                      <a:round/>
                      <a:headEnd type="none" w="med" len="med"/>
                      <a:tailEnd type="none" w="med" len="med"/>
                    </a:lnL>
                    <a:lnR cmpd="sng" algn="ctr" cap="flat" w="57150">
                      <a:solidFill>
                        <a:srgbClr val="4B90B8"/>
                      </a:solidFill>
                      <a:prstDash val="solid"/>
                      <a:round/>
                      <a:headEnd type="none" w="med" len="med"/>
                      <a:tailEnd type="none" w="med" len="med"/>
                    </a:lnR>
                    <a:lnT cmpd="sng" algn="ctr" cap="flat" w="28575">
                      <a:solidFill>
                        <a:srgbClr val="4B90B8"/>
                      </a:solidFill>
                      <a:prstDash val="solid"/>
                      <a:round/>
                      <a:headEnd type="none" w="med" len="med"/>
                      <a:tailEnd type="none" w="med" len="med"/>
                    </a:lnT>
                    <a:lnB cmpd="sng" algn="ctr" cap="flat" w="57150">
                      <a:solidFill>
                        <a:srgbClr val="4B90B8"/>
                      </a:solidFill>
                      <a:prstDash val="solid"/>
                      <a:round/>
                      <a:headEnd type="none" w="med" len="med"/>
                      <a:tailEnd type="none" w="med" len="med"/>
                    </a:lnB>
                    <a:solidFill>
                      <a:srgbClr val="FFFFFF"/>
                    </a:solidFill>
                  </a:tcPr>
                </a:tc>
              </a:tr>
            </a:tbl>
          </a:graphicData>
        </a:graphic>
      </p:graphicFrame>
      <p:sp>
        <p:nvSpPr>
          <p:cNvPr name="TextBox 3" id="3"/>
          <p:cNvSpPr txBox="true"/>
          <p:nvPr/>
        </p:nvSpPr>
        <p:spPr>
          <a:xfrm rot="0">
            <a:off x="-788795" y="923925"/>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LIST OF RESOURCES</a:t>
            </a:r>
          </a:p>
        </p:txBody>
      </p:sp>
    </p:spTree>
  </p:cSld>
  <p:clrMapOvr>
    <a:masterClrMapping/>
  </p:clrMapOvr>
</p:sld>
</file>

<file path=ppt/slides/slide3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804526"/>
            <a:ext cx="19466094" cy="1955470"/>
            <a:chOff x="0" y="0"/>
            <a:chExt cx="5126873" cy="515021"/>
          </a:xfrm>
        </p:grpSpPr>
        <p:sp>
          <p:nvSpPr>
            <p:cNvPr name="Freeform 3" id="3"/>
            <p:cNvSpPr/>
            <p:nvPr/>
          </p:nvSpPr>
          <p:spPr>
            <a:xfrm flipH="false" flipV="false" rot="0">
              <a:off x="0" y="0"/>
              <a:ext cx="5126873" cy="515021"/>
            </a:xfrm>
            <a:custGeom>
              <a:avLst/>
              <a:gdLst/>
              <a:ahLst/>
              <a:cxnLst/>
              <a:rect r="r" b="b" t="t" l="l"/>
              <a:pathLst>
                <a:path h="515021" w="5126873">
                  <a:moveTo>
                    <a:pt x="0" y="0"/>
                  </a:moveTo>
                  <a:lnTo>
                    <a:pt x="5126873" y="0"/>
                  </a:lnTo>
                  <a:lnTo>
                    <a:pt x="5126873" y="515021"/>
                  </a:lnTo>
                  <a:lnTo>
                    <a:pt x="0" y="515021"/>
                  </a:lnTo>
                  <a:close/>
                </a:path>
              </a:pathLst>
            </a:custGeom>
            <a:solidFill>
              <a:srgbClr val="4B90B8"/>
            </a:solidFill>
          </p:spPr>
        </p:sp>
        <p:sp>
          <p:nvSpPr>
            <p:cNvPr name="TextBox 4" id="4"/>
            <p:cNvSpPr txBox="true"/>
            <p:nvPr/>
          </p:nvSpPr>
          <p:spPr>
            <a:xfrm>
              <a:off x="0" y="-38100"/>
              <a:ext cx="5126873" cy="553121"/>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040074"/>
            <a:ext cx="13068198" cy="1285875"/>
          </a:xfrm>
          <a:prstGeom prst="rect">
            <a:avLst/>
          </a:prstGeom>
        </p:spPr>
        <p:txBody>
          <a:bodyPr anchor="t" rtlCol="false" tIns="0" lIns="0" bIns="0" rIns="0">
            <a:spAutoFit/>
          </a:bodyPr>
          <a:lstStyle/>
          <a:p>
            <a:pPr algn="l">
              <a:lnSpc>
                <a:spcPts val="10500"/>
              </a:lnSpc>
            </a:pPr>
            <a:r>
              <a:rPr lang="en-US" sz="7500">
                <a:solidFill>
                  <a:srgbClr val="014575"/>
                </a:solidFill>
                <a:latin typeface="League Spartan"/>
              </a:rPr>
              <a:t>REFERENCES</a:t>
            </a:r>
          </a:p>
        </p:txBody>
      </p:sp>
      <p:grpSp>
        <p:nvGrpSpPr>
          <p:cNvPr name="Group 6" id="6"/>
          <p:cNvGrpSpPr/>
          <p:nvPr/>
        </p:nvGrpSpPr>
        <p:grpSpPr>
          <a:xfrm rot="0">
            <a:off x="0" y="-596369"/>
            <a:ext cx="499785" cy="4496505"/>
            <a:chOff x="0" y="0"/>
            <a:chExt cx="131631" cy="1184265"/>
          </a:xfrm>
        </p:grpSpPr>
        <p:sp>
          <p:nvSpPr>
            <p:cNvPr name="Freeform 7" id="7"/>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5D489D"/>
            </a:solidFill>
          </p:spPr>
        </p:sp>
        <p:sp>
          <p:nvSpPr>
            <p:cNvPr name="TextBox 8" id="8"/>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
        <p:nvSpPr>
          <p:cNvPr name="TextBox 9" id="9"/>
          <p:cNvSpPr txBox="true"/>
          <p:nvPr/>
        </p:nvSpPr>
        <p:spPr>
          <a:xfrm rot="0">
            <a:off x="1028700" y="2507712"/>
            <a:ext cx="16637668" cy="6105525"/>
          </a:xfrm>
          <a:prstGeom prst="rect">
            <a:avLst/>
          </a:prstGeom>
        </p:spPr>
        <p:txBody>
          <a:bodyPr anchor="t" rtlCol="false" tIns="0" lIns="0" bIns="0" rIns="0">
            <a:spAutoFit/>
          </a:bodyPr>
          <a:lstStyle/>
          <a:p>
            <a:pPr algn="l">
              <a:lnSpc>
                <a:spcPts val="2400"/>
              </a:lnSpc>
            </a:pPr>
            <a:r>
              <a:rPr lang="en-US" sz="2000">
                <a:solidFill>
                  <a:srgbClr val="014575"/>
                </a:solidFill>
                <a:latin typeface="DM Sans"/>
              </a:rPr>
              <a:t>https://www.dea.gov/fentanylawareness</a:t>
            </a:r>
          </a:p>
          <a:p>
            <a:pPr algn="l">
              <a:lnSpc>
                <a:spcPts val="2400"/>
              </a:lnSpc>
            </a:pPr>
          </a:p>
          <a:p>
            <a:pPr algn="l">
              <a:lnSpc>
                <a:spcPts val="2400"/>
              </a:lnSpc>
            </a:pPr>
            <a:r>
              <a:rPr lang="en-US" sz="2000">
                <a:solidFill>
                  <a:srgbClr val="014575"/>
                </a:solidFill>
                <a:latin typeface="DM Sans"/>
              </a:rPr>
              <a:t>Fentanyl awareness. (n.d.). Retrieved February 10, 2023, from https://www.beaverton.k12.or.us/departments/communications-community-involvement/fake-and-fatal</a:t>
            </a:r>
          </a:p>
          <a:p>
            <a:pPr algn="l">
              <a:lnSpc>
                <a:spcPts val="2400"/>
              </a:lnSpc>
            </a:pPr>
          </a:p>
          <a:p>
            <a:pPr algn="l">
              <a:lnSpc>
                <a:spcPts val="2400"/>
              </a:lnSpc>
            </a:pPr>
            <a:r>
              <a:rPr lang="en-US" sz="2000">
                <a:solidFill>
                  <a:srgbClr val="014575"/>
                </a:solidFill>
                <a:latin typeface="DM Sans"/>
              </a:rPr>
              <a:t>HHSC, T. (n.d.). Fighting fentanyl. Retrieved February 16, 2023, from https://www.hhs.texas.gov/services/mental-health-substance-use/mental-health-substance-use-resources/fighting-fentanyl</a:t>
            </a:r>
          </a:p>
          <a:p>
            <a:pPr algn="l">
              <a:lnSpc>
                <a:spcPts val="2400"/>
              </a:lnSpc>
            </a:pPr>
          </a:p>
          <a:p>
            <a:pPr algn="l">
              <a:lnSpc>
                <a:spcPts val="2400"/>
              </a:lnSpc>
            </a:pPr>
            <a:r>
              <a:rPr lang="en-US" sz="2000">
                <a:solidFill>
                  <a:srgbClr val="014575"/>
                </a:solidFill>
                <a:latin typeface="DM Sans"/>
              </a:rPr>
              <a:t>Substance Abuse and Mental Health Services Administration. SAMHSA Opioid Overdose Prevention Toolkit. HHS Publication No. (SMA) 18-4742PT2. Rockville, MD: Substance Abuse and Mental Health Services Administration, 2018. </a:t>
            </a:r>
          </a:p>
          <a:p>
            <a:pPr algn="l">
              <a:lnSpc>
                <a:spcPts val="2400"/>
              </a:lnSpc>
            </a:pPr>
          </a:p>
          <a:p>
            <a:pPr algn="l">
              <a:lnSpc>
                <a:spcPts val="2400"/>
              </a:lnSpc>
            </a:pPr>
            <a:r>
              <a:rPr lang="en-US" sz="2000">
                <a:solidFill>
                  <a:srgbClr val="014575"/>
                </a:solidFill>
                <a:latin typeface="DM Sans"/>
              </a:rPr>
              <a:t>CDCStreamingHealth, C. (2021, October 22). Protect yourself from the dangers of Fentanyl (:60). Retrieved February 16, 2023, from https://www.youtube.com/watch?v=zu_WtBrmScs</a:t>
            </a:r>
          </a:p>
          <a:p>
            <a:pPr algn="l">
              <a:lnSpc>
                <a:spcPts val="2400"/>
              </a:lnSpc>
            </a:pPr>
          </a:p>
          <a:p>
            <a:pPr algn="l">
              <a:lnSpc>
                <a:spcPts val="2400"/>
              </a:lnSpc>
            </a:pPr>
            <a:r>
              <a:rPr lang="en-US" sz="2000">
                <a:solidFill>
                  <a:srgbClr val="014575"/>
                </a:solidFill>
                <a:latin typeface="DM Sans"/>
              </a:rPr>
              <a:t>https://www.renogov.org/DocumentCenter/View/9593/Overdose-Trends-in-Reno-County</a:t>
            </a:r>
          </a:p>
          <a:p>
            <a:pPr algn="l">
              <a:lnSpc>
                <a:spcPts val="2400"/>
              </a:lnSpc>
            </a:pPr>
          </a:p>
          <a:p>
            <a:pPr algn="l">
              <a:lnSpc>
                <a:spcPts val="2400"/>
              </a:lnSpc>
            </a:pPr>
            <a:r>
              <a:rPr lang="en-US" sz="2000">
                <a:solidFill>
                  <a:srgbClr val="014575"/>
                </a:solidFill>
                <a:latin typeface="DM Sans"/>
              </a:rPr>
              <a:t>https://www.dea.gov/sites/default/files/2021-05/Counterfeit%20Pills%20fact%20SHEET-5-13-21-FINAL.pdf</a:t>
            </a:r>
          </a:p>
          <a:p>
            <a:pPr algn="l">
              <a:lnSpc>
                <a:spcPts val="2400"/>
              </a:lnSpc>
            </a:pPr>
          </a:p>
          <a:p>
            <a:pPr algn="l">
              <a:lnSpc>
                <a:spcPts val="2400"/>
              </a:lnSpc>
            </a:pPr>
            <a:r>
              <a:rPr lang="en-US" sz="2000">
                <a:solidFill>
                  <a:srgbClr val="014575"/>
                </a:solidFill>
                <a:latin typeface="DM Sans"/>
              </a:rPr>
              <a:t>https://jtnn.org/wp-content/uploads/2023/01/JTNN_CCPP_2022_2024_FINAL-1.pdf</a:t>
            </a:r>
          </a:p>
          <a:p>
            <a:pPr algn="l">
              <a:lnSpc>
                <a:spcPts val="2400"/>
              </a:lnSpc>
            </a:pP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4274035" y="-921321"/>
            <a:ext cx="7789030" cy="11991224"/>
            <a:chOff x="0" y="0"/>
            <a:chExt cx="2051432" cy="3158183"/>
          </a:xfrm>
        </p:grpSpPr>
        <p:sp>
          <p:nvSpPr>
            <p:cNvPr name="Freeform 3" id="3"/>
            <p:cNvSpPr/>
            <p:nvPr/>
          </p:nvSpPr>
          <p:spPr>
            <a:xfrm flipH="false" flipV="false" rot="0">
              <a:off x="0" y="0"/>
              <a:ext cx="2051432" cy="3158183"/>
            </a:xfrm>
            <a:custGeom>
              <a:avLst/>
              <a:gdLst/>
              <a:ahLst/>
              <a:cxnLst/>
              <a:rect r="r" b="b" t="t" l="l"/>
              <a:pathLst>
                <a:path h="3158183" w="2051432">
                  <a:moveTo>
                    <a:pt x="0" y="0"/>
                  </a:moveTo>
                  <a:lnTo>
                    <a:pt x="2051432" y="0"/>
                  </a:lnTo>
                  <a:lnTo>
                    <a:pt x="2051432" y="3158183"/>
                  </a:lnTo>
                  <a:lnTo>
                    <a:pt x="0" y="3158183"/>
                  </a:lnTo>
                  <a:close/>
                </a:path>
              </a:pathLst>
            </a:custGeom>
            <a:solidFill>
              <a:srgbClr val="5D489D"/>
            </a:solidFill>
          </p:spPr>
        </p:sp>
        <p:sp>
          <p:nvSpPr>
            <p:cNvPr name="TextBox 4" id="4"/>
            <p:cNvSpPr txBox="true"/>
            <p:nvPr/>
          </p:nvSpPr>
          <p:spPr>
            <a:xfrm>
              <a:off x="0" y="-38100"/>
              <a:ext cx="2051432" cy="3196283"/>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597344" y="863912"/>
            <a:ext cx="20816727" cy="8394388"/>
            <a:chOff x="0" y="0"/>
            <a:chExt cx="5482595" cy="2210868"/>
          </a:xfrm>
        </p:grpSpPr>
        <p:sp>
          <p:nvSpPr>
            <p:cNvPr name="Freeform 6" id="6"/>
            <p:cNvSpPr/>
            <p:nvPr/>
          </p:nvSpPr>
          <p:spPr>
            <a:xfrm flipH="false" flipV="false" rot="0">
              <a:off x="0" y="0"/>
              <a:ext cx="5482595" cy="2210868"/>
            </a:xfrm>
            <a:custGeom>
              <a:avLst/>
              <a:gdLst/>
              <a:ahLst/>
              <a:cxnLst/>
              <a:rect r="r" b="b" t="t" l="l"/>
              <a:pathLst>
                <a:path h="2210868" w="5482595">
                  <a:moveTo>
                    <a:pt x="0" y="0"/>
                  </a:moveTo>
                  <a:lnTo>
                    <a:pt x="5482595" y="0"/>
                  </a:lnTo>
                  <a:lnTo>
                    <a:pt x="5482595" y="2210868"/>
                  </a:lnTo>
                  <a:lnTo>
                    <a:pt x="0" y="2210868"/>
                  </a:lnTo>
                  <a:close/>
                </a:path>
              </a:pathLst>
            </a:custGeom>
            <a:solidFill>
              <a:srgbClr val="4B90B8"/>
            </a:solidFill>
          </p:spPr>
        </p:sp>
        <p:sp>
          <p:nvSpPr>
            <p:cNvPr name="TextBox 7" id="7"/>
            <p:cNvSpPr txBox="true"/>
            <p:nvPr/>
          </p:nvSpPr>
          <p:spPr>
            <a:xfrm>
              <a:off x="0" y="-38100"/>
              <a:ext cx="5482595" cy="2248968"/>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597344" y="3189021"/>
            <a:ext cx="19482688" cy="6752116"/>
          </a:xfrm>
          <a:custGeom>
            <a:avLst/>
            <a:gdLst/>
            <a:ahLst/>
            <a:cxnLst/>
            <a:rect r="r" b="b" t="t" l="l"/>
            <a:pathLst>
              <a:path h="6752116" w="19482688">
                <a:moveTo>
                  <a:pt x="0" y="0"/>
                </a:moveTo>
                <a:lnTo>
                  <a:pt x="19482688" y="0"/>
                </a:lnTo>
                <a:lnTo>
                  <a:pt x="19482688" y="6752116"/>
                </a:lnTo>
                <a:lnTo>
                  <a:pt x="0" y="6752116"/>
                </a:lnTo>
                <a:lnTo>
                  <a:pt x="0" y="0"/>
                </a:lnTo>
                <a:close/>
              </a:path>
            </a:pathLst>
          </a:custGeom>
          <a:blipFill>
            <a:blip r:embed="rId2">
              <a:alphaModFix amt="73000"/>
            </a:blip>
            <a:stretch>
              <a:fillRect l="-2707" t="-78957" r="-2707" b="0"/>
            </a:stretch>
          </a:blipFill>
        </p:spPr>
      </p:sp>
      <p:sp>
        <p:nvSpPr>
          <p:cNvPr name="Freeform 9" id="9"/>
          <p:cNvSpPr/>
          <p:nvPr/>
        </p:nvSpPr>
        <p:spPr>
          <a:xfrm flipH="false" flipV="false" rot="0">
            <a:off x="11288770" y="7792403"/>
            <a:ext cx="5970530" cy="305990"/>
          </a:xfrm>
          <a:custGeom>
            <a:avLst/>
            <a:gdLst/>
            <a:ahLst/>
            <a:cxnLst/>
            <a:rect r="r" b="b" t="t" l="l"/>
            <a:pathLst>
              <a:path h="305990" w="5970530">
                <a:moveTo>
                  <a:pt x="0" y="0"/>
                </a:moveTo>
                <a:lnTo>
                  <a:pt x="5970530" y="0"/>
                </a:lnTo>
                <a:lnTo>
                  <a:pt x="5970530" y="305990"/>
                </a:lnTo>
                <a:lnTo>
                  <a:pt x="0" y="30599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10" id="10"/>
          <p:cNvGrpSpPr/>
          <p:nvPr/>
        </p:nvGrpSpPr>
        <p:grpSpPr>
          <a:xfrm rot="0">
            <a:off x="11288770" y="2960344"/>
            <a:ext cx="5970530" cy="4832059"/>
            <a:chOff x="0" y="0"/>
            <a:chExt cx="7960707" cy="6442746"/>
          </a:xfrm>
        </p:grpSpPr>
        <p:pic>
          <p:nvPicPr>
            <p:cNvPr name="Picture 11" id="11"/>
            <p:cNvPicPr>
              <a:picLocks noChangeAspect="true"/>
            </p:cNvPicPr>
            <p:nvPr/>
          </p:nvPicPr>
          <p:blipFill>
            <a:blip r:embed="rId5"/>
            <a:srcRect l="285" t="0" r="17392" b="0"/>
            <a:stretch>
              <a:fillRect/>
            </a:stretch>
          </p:blipFill>
          <p:spPr>
            <a:xfrm flipH="false" flipV="false">
              <a:off x="0" y="0"/>
              <a:ext cx="7960707" cy="6442746"/>
            </a:xfrm>
            <a:prstGeom prst="rect">
              <a:avLst/>
            </a:prstGeom>
          </p:spPr>
        </p:pic>
      </p:grpSp>
      <p:sp>
        <p:nvSpPr>
          <p:cNvPr name="TextBox 12" id="12"/>
          <p:cNvSpPr txBox="true"/>
          <p:nvPr/>
        </p:nvSpPr>
        <p:spPr>
          <a:xfrm rot="0">
            <a:off x="1008346" y="2788894"/>
            <a:ext cx="9769901" cy="5969002"/>
          </a:xfrm>
          <a:prstGeom prst="rect">
            <a:avLst/>
          </a:prstGeom>
        </p:spPr>
        <p:txBody>
          <a:bodyPr anchor="t" rtlCol="false" tIns="0" lIns="0" bIns="0" rIns="0">
            <a:spAutoFit/>
          </a:bodyPr>
          <a:lstStyle/>
          <a:p>
            <a:pPr algn="l" marL="755642" indent="-377821" lvl="1">
              <a:lnSpc>
                <a:spcPts val="5949"/>
              </a:lnSpc>
              <a:buFont typeface="Arial"/>
              <a:buChar char="•"/>
            </a:pPr>
            <a:r>
              <a:rPr lang="en-US" sz="3499">
                <a:solidFill>
                  <a:srgbClr val="FFFFFF"/>
                </a:solidFill>
                <a:latin typeface="DM Sans"/>
              </a:rPr>
              <a:t>You want to learn more about the topic</a:t>
            </a:r>
          </a:p>
          <a:p>
            <a:pPr algn="l" marL="755642" indent="-377821" lvl="1">
              <a:lnSpc>
                <a:spcPts val="5949"/>
              </a:lnSpc>
              <a:buFont typeface="Arial"/>
              <a:buChar char="•"/>
            </a:pPr>
            <a:r>
              <a:rPr lang="en-US" sz="3499">
                <a:solidFill>
                  <a:srgbClr val="FFFFFF"/>
                </a:solidFill>
                <a:latin typeface="DM Sans"/>
              </a:rPr>
              <a:t>You have concerns about changes in behavior</a:t>
            </a:r>
          </a:p>
          <a:p>
            <a:pPr algn="l" marL="1511285" indent="-503762" lvl="2">
              <a:lnSpc>
                <a:spcPts val="5949"/>
              </a:lnSpc>
              <a:buFont typeface="Arial"/>
              <a:buChar char="⚬"/>
            </a:pPr>
            <a:r>
              <a:rPr lang="en-US" sz="3499">
                <a:solidFill>
                  <a:srgbClr val="FFFFFF"/>
                </a:solidFill>
                <a:latin typeface="DM Sans"/>
              </a:rPr>
              <a:t>Current or Future</a:t>
            </a:r>
          </a:p>
          <a:p>
            <a:pPr algn="l" marL="755642" indent="-377821" lvl="1">
              <a:lnSpc>
                <a:spcPts val="5949"/>
              </a:lnSpc>
              <a:buFont typeface="Arial"/>
              <a:buChar char="•"/>
            </a:pPr>
            <a:r>
              <a:rPr lang="en-US" sz="3499">
                <a:solidFill>
                  <a:srgbClr val="FFFFFF"/>
                </a:solidFill>
                <a:latin typeface="DM Sans"/>
              </a:rPr>
              <a:t>You want to learn skills to combat serious situations</a:t>
            </a:r>
          </a:p>
          <a:p>
            <a:pPr algn="l" marL="755642" indent="-377821" lvl="1">
              <a:lnSpc>
                <a:spcPts val="5949"/>
              </a:lnSpc>
              <a:buFont typeface="Arial"/>
              <a:buChar char="•"/>
            </a:pPr>
            <a:r>
              <a:rPr lang="en-US" sz="3499">
                <a:solidFill>
                  <a:srgbClr val="FFFFFF"/>
                </a:solidFill>
                <a:latin typeface="DM Sans"/>
              </a:rPr>
              <a:t>Any other reason not listed above?</a:t>
            </a:r>
          </a:p>
          <a:p>
            <a:pPr algn="l">
              <a:lnSpc>
                <a:spcPts val="5949"/>
              </a:lnSpc>
            </a:pPr>
          </a:p>
        </p:txBody>
      </p:sp>
      <p:sp>
        <p:nvSpPr>
          <p:cNvPr name="TextBox 13" id="13"/>
          <p:cNvSpPr txBox="true"/>
          <p:nvPr/>
        </p:nvSpPr>
        <p:spPr>
          <a:xfrm rot="0">
            <a:off x="1008346" y="1520470"/>
            <a:ext cx="16600760" cy="731011"/>
          </a:xfrm>
          <a:prstGeom prst="rect">
            <a:avLst/>
          </a:prstGeom>
        </p:spPr>
        <p:txBody>
          <a:bodyPr anchor="t" rtlCol="false" tIns="0" lIns="0" bIns="0" rIns="0">
            <a:spAutoFit/>
          </a:bodyPr>
          <a:lstStyle/>
          <a:p>
            <a:pPr algn="l">
              <a:lnSpc>
                <a:spcPts val="5908"/>
              </a:lnSpc>
            </a:pPr>
            <a:r>
              <a:rPr lang="en-US" sz="4220">
                <a:solidFill>
                  <a:srgbClr val="FFFFFF"/>
                </a:solidFill>
                <a:latin typeface="League Spartan"/>
              </a:rPr>
              <a:t>WHAT MADE YOU WANT TO ATTEND THE PRESENTATION?</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944018" y="7079561"/>
            <a:ext cx="20412037" cy="1047805"/>
            <a:chOff x="0" y="0"/>
            <a:chExt cx="5376010" cy="275965"/>
          </a:xfrm>
        </p:grpSpPr>
        <p:sp>
          <p:nvSpPr>
            <p:cNvPr name="Freeform 3" id="3"/>
            <p:cNvSpPr/>
            <p:nvPr/>
          </p:nvSpPr>
          <p:spPr>
            <a:xfrm flipH="false" flipV="false" rot="0">
              <a:off x="0" y="0"/>
              <a:ext cx="5376010" cy="275965"/>
            </a:xfrm>
            <a:custGeom>
              <a:avLst/>
              <a:gdLst/>
              <a:ahLst/>
              <a:cxnLst/>
              <a:rect r="r" b="b" t="t" l="l"/>
              <a:pathLst>
                <a:path h="275965" w="5376010">
                  <a:moveTo>
                    <a:pt x="0" y="0"/>
                  </a:moveTo>
                  <a:lnTo>
                    <a:pt x="5376010" y="0"/>
                  </a:lnTo>
                  <a:lnTo>
                    <a:pt x="5376010" y="275965"/>
                  </a:lnTo>
                  <a:lnTo>
                    <a:pt x="0" y="275965"/>
                  </a:lnTo>
                  <a:close/>
                </a:path>
              </a:pathLst>
            </a:custGeom>
            <a:solidFill>
              <a:srgbClr val="014575"/>
            </a:solidFill>
          </p:spPr>
        </p:sp>
        <p:sp>
          <p:nvSpPr>
            <p:cNvPr name="TextBox 4" id="4"/>
            <p:cNvSpPr txBox="true"/>
            <p:nvPr/>
          </p:nvSpPr>
          <p:spPr>
            <a:xfrm>
              <a:off x="0" y="-38100"/>
              <a:ext cx="5376010" cy="314065"/>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9050323" y="9116314"/>
            <a:ext cx="8326564" cy="426736"/>
          </a:xfrm>
          <a:custGeom>
            <a:avLst/>
            <a:gdLst/>
            <a:ahLst/>
            <a:cxnLst/>
            <a:rect r="r" b="b" t="t" l="l"/>
            <a:pathLst>
              <a:path h="426736" w="8326564">
                <a:moveTo>
                  <a:pt x="0" y="0"/>
                </a:moveTo>
                <a:lnTo>
                  <a:pt x="8326564" y="0"/>
                </a:lnTo>
                <a:lnTo>
                  <a:pt x="8326564" y="426737"/>
                </a:lnTo>
                <a:lnTo>
                  <a:pt x="0" y="42673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722327" y="3781824"/>
            <a:ext cx="19545300" cy="4062057"/>
            <a:chOff x="0" y="0"/>
            <a:chExt cx="5147733" cy="1069842"/>
          </a:xfrm>
        </p:grpSpPr>
        <p:sp>
          <p:nvSpPr>
            <p:cNvPr name="Freeform 7" id="7"/>
            <p:cNvSpPr/>
            <p:nvPr/>
          </p:nvSpPr>
          <p:spPr>
            <a:xfrm flipH="false" flipV="false" rot="0">
              <a:off x="0" y="0"/>
              <a:ext cx="5147733" cy="1069842"/>
            </a:xfrm>
            <a:custGeom>
              <a:avLst/>
              <a:gdLst/>
              <a:ahLst/>
              <a:cxnLst/>
              <a:rect r="r" b="b" t="t" l="l"/>
              <a:pathLst>
                <a:path h="1069842" w="5147733">
                  <a:moveTo>
                    <a:pt x="0" y="0"/>
                  </a:moveTo>
                  <a:lnTo>
                    <a:pt x="5147733" y="0"/>
                  </a:lnTo>
                  <a:lnTo>
                    <a:pt x="5147733" y="1069842"/>
                  </a:lnTo>
                  <a:lnTo>
                    <a:pt x="0" y="1069842"/>
                  </a:lnTo>
                  <a:close/>
                </a:path>
              </a:pathLst>
            </a:custGeom>
            <a:solidFill>
              <a:srgbClr val="5D489D"/>
            </a:solidFill>
          </p:spPr>
        </p:sp>
        <p:sp>
          <p:nvSpPr>
            <p:cNvPr name="TextBox 8" id="8"/>
            <p:cNvSpPr txBox="true"/>
            <p:nvPr/>
          </p:nvSpPr>
          <p:spPr>
            <a:xfrm>
              <a:off x="0" y="-38100"/>
              <a:ext cx="5147733" cy="1107942"/>
            </a:xfrm>
            <a:prstGeom prst="rect">
              <a:avLst/>
            </a:prstGeom>
          </p:spPr>
          <p:txBody>
            <a:bodyPr anchor="ctr" rtlCol="false" tIns="50800" lIns="50800" bIns="50800" rIns="50800"/>
            <a:lstStyle/>
            <a:p>
              <a:pPr algn="ctr">
                <a:lnSpc>
                  <a:spcPts val="2659"/>
                </a:lnSpc>
              </a:pPr>
            </a:p>
          </p:txBody>
        </p:sp>
      </p:grpSp>
      <p:grpSp>
        <p:nvGrpSpPr>
          <p:cNvPr name="Group 9" id="9"/>
          <p:cNvGrpSpPr/>
          <p:nvPr/>
        </p:nvGrpSpPr>
        <p:grpSpPr>
          <a:xfrm rot="0">
            <a:off x="9160340" y="3066396"/>
            <a:ext cx="8079551" cy="6049919"/>
            <a:chOff x="0" y="0"/>
            <a:chExt cx="10772734" cy="8066558"/>
          </a:xfrm>
        </p:grpSpPr>
        <p:pic>
          <p:nvPicPr>
            <p:cNvPr name="Picture 10" id="10"/>
            <p:cNvPicPr>
              <a:picLocks noChangeAspect="true"/>
            </p:cNvPicPr>
            <p:nvPr/>
          </p:nvPicPr>
          <p:blipFill>
            <a:blip r:embed="rId4"/>
            <a:srcRect l="11913" t="1597" r="9866" b="9146"/>
            <a:stretch>
              <a:fillRect/>
            </a:stretch>
          </p:blipFill>
          <p:spPr>
            <a:xfrm flipH="false" flipV="false">
              <a:off x="0" y="0"/>
              <a:ext cx="10772734" cy="8066558"/>
            </a:xfrm>
            <a:prstGeom prst="rect">
              <a:avLst/>
            </a:prstGeom>
          </p:spPr>
        </p:pic>
      </p:grpSp>
      <p:sp>
        <p:nvSpPr>
          <p:cNvPr name="TextBox 11" id="11"/>
          <p:cNvSpPr txBox="true"/>
          <p:nvPr/>
        </p:nvSpPr>
        <p:spPr>
          <a:xfrm rot="0">
            <a:off x="1028700" y="4090664"/>
            <a:ext cx="7797002" cy="2669275"/>
          </a:xfrm>
          <a:prstGeom prst="rect">
            <a:avLst/>
          </a:prstGeom>
        </p:spPr>
        <p:txBody>
          <a:bodyPr anchor="t" rtlCol="false" tIns="0" lIns="0" bIns="0" rIns="0">
            <a:spAutoFit/>
          </a:bodyPr>
          <a:lstStyle/>
          <a:p>
            <a:pPr algn="l" marL="564399" indent="-282200" lvl="1">
              <a:lnSpc>
                <a:spcPts val="4444"/>
              </a:lnSpc>
              <a:buFont typeface="Arial"/>
              <a:buChar char="•"/>
            </a:pPr>
            <a:r>
              <a:rPr lang="en-US" sz="2614">
                <a:solidFill>
                  <a:srgbClr val="FFFFFF"/>
                </a:solidFill>
                <a:latin typeface="DM Sans"/>
              </a:rPr>
              <a:t>According to the CDC, in 12 months ending in Jan. 2022, about 107,375 people died of drug overdoses and poisonings in the U.S.</a:t>
            </a:r>
          </a:p>
          <a:p>
            <a:pPr algn="l" marL="564399" indent="-282200" lvl="1">
              <a:lnSpc>
                <a:spcPts val="4444"/>
              </a:lnSpc>
              <a:buFont typeface="Arial"/>
              <a:buChar char="•"/>
            </a:pPr>
            <a:r>
              <a:rPr lang="en-US" sz="2614">
                <a:solidFill>
                  <a:srgbClr val="FFFFFF"/>
                </a:solidFill>
                <a:latin typeface="DM Sans"/>
              </a:rPr>
              <a:t>67% of those deaths were related to Fentanyl</a:t>
            </a:r>
          </a:p>
          <a:p>
            <a:pPr algn="l">
              <a:lnSpc>
                <a:spcPts val="3594"/>
              </a:lnSpc>
            </a:pPr>
          </a:p>
        </p:txBody>
      </p:sp>
      <p:sp>
        <p:nvSpPr>
          <p:cNvPr name="TextBox 12" id="12"/>
          <p:cNvSpPr txBox="true"/>
          <p:nvPr/>
        </p:nvSpPr>
        <p:spPr>
          <a:xfrm rot="0">
            <a:off x="864011" y="923925"/>
            <a:ext cx="16702199" cy="1918417"/>
          </a:xfrm>
          <a:prstGeom prst="rect">
            <a:avLst/>
          </a:prstGeom>
        </p:spPr>
        <p:txBody>
          <a:bodyPr anchor="t" rtlCol="false" tIns="0" lIns="0" bIns="0" rIns="0">
            <a:spAutoFit/>
          </a:bodyPr>
          <a:lstStyle/>
          <a:p>
            <a:pPr algn="l">
              <a:lnSpc>
                <a:spcPts val="7771"/>
              </a:lnSpc>
            </a:pPr>
            <a:r>
              <a:rPr lang="en-US" sz="5551">
                <a:solidFill>
                  <a:srgbClr val="014575"/>
                </a:solidFill>
                <a:latin typeface="League Spartan"/>
              </a:rPr>
              <a:t>FENTANYL IS THE SECOND-HIGHEST CAUSE OF DEATH IN WASHOE COUNTY</a:t>
            </a:r>
          </a:p>
        </p:txBody>
      </p:sp>
      <p:grpSp>
        <p:nvGrpSpPr>
          <p:cNvPr name="Group 13" id="13"/>
          <p:cNvGrpSpPr/>
          <p:nvPr/>
        </p:nvGrpSpPr>
        <p:grpSpPr>
          <a:xfrm rot="0">
            <a:off x="1478091" y="6912974"/>
            <a:ext cx="2778032" cy="2778032"/>
            <a:chOff x="0" y="0"/>
            <a:chExt cx="812800" cy="812800"/>
          </a:xfrm>
        </p:grpSpPr>
        <p:sp>
          <p:nvSpPr>
            <p:cNvPr name="Freeform 14" id="14"/>
            <p:cNvSpPr/>
            <p:nvPr/>
          </p:nvSpPr>
          <p:spPr>
            <a:xfrm flipH="false" flipV="false" rot="0">
              <a:off x="0" y="0"/>
              <a:ext cx="812800" cy="812800"/>
            </a:xfrm>
            <a:custGeom>
              <a:avLst/>
              <a:gdLst/>
              <a:ahLst/>
              <a:cxnLst/>
              <a:rect r="r" b="b" t="t" l="l"/>
              <a:pathLst>
                <a:path h="812800" w="812800">
                  <a:moveTo>
                    <a:pt x="0" y="0"/>
                  </a:moveTo>
                  <a:lnTo>
                    <a:pt x="812800" y="0"/>
                  </a:lnTo>
                  <a:lnTo>
                    <a:pt x="812800" y="812800"/>
                  </a:lnTo>
                  <a:lnTo>
                    <a:pt x="0" y="812800"/>
                  </a:lnTo>
                  <a:close/>
                </a:path>
              </a:pathLst>
            </a:custGeom>
            <a:solidFill>
              <a:srgbClr val="4B90B8"/>
            </a:solidFill>
          </p:spPr>
        </p:sp>
        <p:sp>
          <p:nvSpPr>
            <p:cNvPr name="TextBox 15" id="15"/>
            <p:cNvSpPr txBox="true"/>
            <p:nvPr/>
          </p:nvSpPr>
          <p:spPr>
            <a:xfrm>
              <a:off x="0" y="-57150"/>
              <a:ext cx="812800" cy="869950"/>
            </a:xfrm>
            <a:prstGeom prst="rect">
              <a:avLst/>
            </a:prstGeom>
          </p:spPr>
          <p:txBody>
            <a:bodyPr anchor="ctr" rtlCol="false" tIns="50800" lIns="50800" bIns="50800" rIns="50800"/>
            <a:lstStyle/>
            <a:p>
              <a:pPr algn="ctr">
                <a:lnSpc>
                  <a:spcPts val="4199"/>
                </a:lnSpc>
              </a:pPr>
              <a:r>
                <a:rPr lang="en-US" sz="2999">
                  <a:solidFill>
                    <a:srgbClr val="FFFFFF"/>
                  </a:solidFill>
                  <a:latin typeface="Fira Sans Light Bold"/>
                </a:rPr>
                <a:t>50x more potent than heroin</a:t>
              </a:r>
            </a:p>
          </p:txBody>
        </p:sp>
      </p:grpSp>
      <p:grpSp>
        <p:nvGrpSpPr>
          <p:cNvPr name="Group 16" id="16"/>
          <p:cNvGrpSpPr/>
          <p:nvPr/>
        </p:nvGrpSpPr>
        <p:grpSpPr>
          <a:xfrm rot="0">
            <a:off x="4999754" y="6912974"/>
            <a:ext cx="2778032" cy="2778032"/>
            <a:chOff x="0" y="0"/>
            <a:chExt cx="812800" cy="812800"/>
          </a:xfrm>
        </p:grpSpPr>
        <p:sp>
          <p:nvSpPr>
            <p:cNvPr name="Freeform 17" id="17"/>
            <p:cNvSpPr/>
            <p:nvPr/>
          </p:nvSpPr>
          <p:spPr>
            <a:xfrm flipH="false" flipV="false" rot="0">
              <a:off x="0" y="0"/>
              <a:ext cx="812800" cy="812800"/>
            </a:xfrm>
            <a:custGeom>
              <a:avLst/>
              <a:gdLst/>
              <a:ahLst/>
              <a:cxnLst/>
              <a:rect r="r" b="b" t="t" l="l"/>
              <a:pathLst>
                <a:path h="812800" w="812800">
                  <a:moveTo>
                    <a:pt x="0" y="0"/>
                  </a:moveTo>
                  <a:lnTo>
                    <a:pt x="812800" y="0"/>
                  </a:lnTo>
                  <a:lnTo>
                    <a:pt x="812800" y="812800"/>
                  </a:lnTo>
                  <a:lnTo>
                    <a:pt x="0" y="812800"/>
                  </a:lnTo>
                  <a:close/>
                </a:path>
              </a:pathLst>
            </a:custGeom>
            <a:solidFill>
              <a:srgbClr val="4B90B8"/>
            </a:solidFill>
          </p:spPr>
        </p:sp>
        <p:sp>
          <p:nvSpPr>
            <p:cNvPr name="TextBox 18" id="18"/>
            <p:cNvSpPr txBox="true"/>
            <p:nvPr/>
          </p:nvSpPr>
          <p:spPr>
            <a:xfrm>
              <a:off x="0" y="-57150"/>
              <a:ext cx="812800" cy="869950"/>
            </a:xfrm>
            <a:prstGeom prst="rect">
              <a:avLst/>
            </a:prstGeom>
          </p:spPr>
          <p:txBody>
            <a:bodyPr anchor="ctr" rtlCol="false" tIns="50800" lIns="50800" bIns="50800" rIns="50800"/>
            <a:lstStyle/>
            <a:p>
              <a:pPr algn="ctr">
                <a:lnSpc>
                  <a:spcPts val="4199"/>
                </a:lnSpc>
              </a:pPr>
              <a:r>
                <a:rPr lang="en-US" sz="2999">
                  <a:solidFill>
                    <a:srgbClr val="FFFFFF"/>
                  </a:solidFill>
                  <a:latin typeface="Fira Sans Light Bold"/>
                </a:rPr>
                <a:t>100x more powerful than morphine</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65BAE1"/>
            </a:solidFill>
          </p:spPr>
        </p:sp>
      </p:grpSp>
      <p:sp>
        <p:nvSpPr>
          <p:cNvPr name="TextBox 8" id="8"/>
          <p:cNvSpPr txBox="true"/>
          <p:nvPr/>
        </p:nvSpPr>
        <p:spPr>
          <a:xfrm rot="0">
            <a:off x="7330106" y="2098930"/>
            <a:ext cx="9929194" cy="7517780"/>
          </a:xfrm>
          <a:prstGeom prst="rect">
            <a:avLst/>
          </a:prstGeom>
        </p:spPr>
        <p:txBody>
          <a:bodyPr anchor="t" rtlCol="false" tIns="0" lIns="0" bIns="0" rIns="0">
            <a:spAutoFit/>
          </a:bodyPr>
          <a:lstStyle/>
          <a:p>
            <a:pPr algn="l" marL="450336" indent="-225168" lvl="1">
              <a:lnSpc>
                <a:spcPts val="3545"/>
              </a:lnSpc>
              <a:buFont typeface="Arial"/>
              <a:buChar char="•"/>
            </a:pPr>
            <a:r>
              <a:rPr lang="en-US" sz="2085">
                <a:solidFill>
                  <a:srgbClr val="014575"/>
                </a:solidFill>
                <a:latin typeface="DM Sans Bold"/>
              </a:rPr>
              <a:t>Fake Pills</a:t>
            </a:r>
          </a:p>
          <a:p>
            <a:pPr algn="l" marL="900672" indent="-300224" lvl="2">
              <a:lnSpc>
                <a:spcPts val="3545"/>
              </a:lnSpc>
              <a:buFont typeface="Arial"/>
              <a:buChar char="⚬"/>
            </a:pPr>
            <a:r>
              <a:rPr lang="en-US" sz="2085">
                <a:solidFill>
                  <a:srgbClr val="014575"/>
                </a:solidFill>
                <a:latin typeface="DM Sans"/>
              </a:rPr>
              <a:t>When buying Adderall, Xanax, or Oxycontin pills on the street, many teens are getting fentanyl without knowing as it is cheaper for drug dealers</a:t>
            </a:r>
          </a:p>
          <a:p>
            <a:pPr algn="l" marL="450336" indent="-225168" lvl="1">
              <a:lnSpc>
                <a:spcPts val="3545"/>
              </a:lnSpc>
              <a:buFont typeface="Arial"/>
              <a:buChar char="•"/>
            </a:pPr>
            <a:r>
              <a:rPr lang="en-US" sz="2085">
                <a:solidFill>
                  <a:srgbClr val="014575"/>
                </a:solidFill>
                <a:latin typeface="DM Sans Bold"/>
              </a:rPr>
              <a:t>Rarely Detectable</a:t>
            </a:r>
          </a:p>
          <a:p>
            <a:pPr algn="l" marL="900672" indent="-300224" lvl="2">
              <a:lnSpc>
                <a:spcPts val="3545"/>
              </a:lnSpc>
              <a:buFont typeface="Arial"/>
              <a:buChar char="⚬"/>
            </a:pPr>
            <a:r>
              <a:rPr lang="en-US" sz="2085">
                <a:solidFill>
                  <a:srgbClr val="014575"/>
                </a:solidFill>
                <a:latin typeface="DM Sans"/>
              </a:rPr>
              <a:t>Unlike alcohol or marijuana, Fentanyl pills are odorless and tasteless which attracts many teens as it is harder to detect it on them</a:t>
            </a:r>
          </a:p>
          <a:p>
            <a:pPr algn="l" marL="450336" indent="-225168" lvl="1">
              <a:lnSpc>
                <a:spcPts val="3545"/>
              </a:lnSpc>
              <a:buFont typeface="Arial"/>
              <a:buChar char="•"/>
            </a:pPr>
            <a:r>
              <a:rPr lang="en-US" sz="2085">
                <a:solidFill>
                  <a:srgbClr val="014575"/>
                </a:solidFill>
                <a:latin typeface="DM Sans Bold"/>
              </a:rPr>
              <a:t>Rainbow Pills</a:t>
            </a:r>
          </a:p>
          <a:p>
            <a:pPr algn="l" marL="900672" indent="-300224" lvl="2">
              <a:lnSpc>
                <a:spcPts val="3545"/>
              </a:lnSpc>
              <a:buFont typeface="Arial"/>
              <a:buChar char="⚬"/>
            </a:pPr>
            <a:r>
              <a:rPr lang="en-US" sz="2085">
                <a:solidFill>
                  <a:srgbClr val="014575"/>
                </a:solidFill>
                <a:latin typeface="DM Sans"/>
              </a:rPr>
              <a:t>Fentanyl pills are now made in colorful colors</a:t>
            </a:r>
          </a:p>
          <a:p>
            <a:pPr algn="l" marL="450336" indent="-225168" lvl="1">
              <a:lnSpc>
                <a:spcPts val="3545"/>
              </a:lnSpc>
              <a:buFont typeface="Arial"/>
              <a:buChar char="•"/>
            </a:pPr>
            <a:r>
              <a:rPr lang="en-US" sz="2085">
                <a:solidFill>
                  <a:srgbClr val="014575"/>
                </a:solidFill>
                <a:latin typeface="DM Sans Bold"/>
              </a:rPr>
              <a:t>No Quality Control</a:t>
            </a:r>
          </a:p>
          <a:p>
            <a:pPr algn="l" marL="900672" indent="-300224" lvl="2">
              <a:lnSpc>
                <a:spcPts val="3545"/>
              </a:lnSpc>
              <a:buFont typeface="Arial"/>
              <a:buChar char="⚬"/>
            </a:pPr>
            <a:r>
              <a:rPr lang="en-US" sz="2085">
                <a:solidFill>
                  <a:srgbClr val="014575"/>
                </a:solidFill>
                <a:latin typeface="DM Sans"/>
              </a:rPr>
              <a:t>Each pill off the streets contains different amounts of fentanyl in them so the person taking the pill has no idea how much they are truly taking. It comes in different forms: pills, powder, and liquid</a:t>
            </a:r>
          </a:p>
          <a:p>
            <a:pPr algn="l" marL="450336" indent="-225168" lvl="1">
              <a:lnSpc>
                <a:spcPts val="3545"/>
              </a:lnSpc>
              <a:buFont typeface="Arial"/>
              <a:buChar char="•"/>
            </a:pPr>
            <a:r>
              <a:rPr lang="en-US" sz="2085">
                <a:solidFill>
                  <a:srgbClr val="014575"/>
                </a:solidFill>
                <a:latin typeface="DM Sans Bold"/>
              </a:rPr>
              <a:t>Easily Advertisable</a:t>
            </a:r>
          </a:p>
          <a:p>
            <a:pPr algn="l" marL="900672" indent="-300224" lvl="2">
              <a:lnSpc>
                <a:spcPts val="3545"/>
              </a:lnSpc>
              <a:buFont typeface="Arial"/>
              <a:buChar char="⚬"/>
            </a:pPr>
            <a:r>
              <a:rPr lang="en-US" sz="2085">
                <a:solidFill>
                  <a:srgbClr val="014575"/>
                </a:solidFill>
                <a:latin typeface="DM Sans"/>
              </a:rPr>
              <a:t>With all the components listed in points 2 and 3, fentanyl pills are easily advertised to teens through social media. It is a pill that can be seen as more socially acceptable than meth or heroin</a:t>
            </a:r>
          </a:p>
          <a:p>
            <a:pPr algn="l" marL="748599" indent="-249533" lvl="2">
              <a:lnSpc>
                <a:spcPts val="2947"/>
              </a:lnSpc>
              <a:buFont typeface="Arial"/>
              <a:buChar char="⚬"/>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4B90B8"/>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TextBox 12" id="12"/>
          <p:cNvSpPr txBox="true"/>
          <p:nvPr/>
        </p:nvSpPr>
        <p:spPr>
          <a:xfrm rot="0">
            <a:off x="7330106" y="923925"/>
            <a:ext cx="11183198"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THE DANGERS OF FENTANYL</a:t>
            </a:r>
          </a:p>
        </p:txBody>
      </p:sp>
      <p:grpSp>
        <p:nvGrpSpPr>
          <p:cNvPr name="Group 13" id="13"/>
          <p:cNvGrpSpPr/>
          <p:nvPr/>
        </p:nvGrpSpPr>
        <p:grpSpPr>
          <a:xfrm rot="0">
            <a:off x="1392322" y="1836601"/>
            <a:ext cx="4759035" cy="6277352"/>
            <a:chOff x="0" y="0"/>
            <a:chExt cx="6345380" cy="8369803"/>
          </a:xfrm>
        </p:grpSpPr>
        <p:pic>
          <p:nvPicPr>
            <p:cNvPr name="Picture 14" id="14"/>
            <p:cNvPicPr>
              <a:picLocks noChangeAspect="true"/>
            </p:cNvPicPr>
            <p:nvPr/>
          </p:nvPicPr>
          <p:blipFill>
            <a:blip r:embed="rId4"/>
            <a:srcRect l="0" t="5068" r="0" b="5068"/>
            <a:stretch>
              <a:fillRect/>
            </a:stretch>
          </p:blipFill>
          <p:spPr>
            <a:xfrm flipH="false" flipV="false">
              <a:off x="0" y="0"/>
              <a:ext cx="6345380" cy="8369803"/>
            </a:xfrm>
            <a:prstGeom prst="rect">
              <a:avLst/>
            </a:prstGeom>
          </p:spPr>
        </p:pic>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65BAE1"/>
        </a:solidFill>
      </p:bgPr>
    </p:bg>
    <p:spTree>
      <p:nvGrpSpPr>
        <p:cNvPr id="1" name=""/>
        <p:cNvGrpSpPr/>
        <p:nvPr/>
      </p:nvGrpSpPr>
      <p:grpSpPr>
        <a:xfrm>
          <a:off x="0" y="0"/>
          <a:ext cx="0" cy="0"/>
          <a:chOff x="0" y="0"/>
          <a:chExt cx="0" cy="0"/>
        </a:xfrm>
      </p:grpSpPr>
      <p:grpSp>
        <p:nvGrpSpPr>
          <p:cNvPr name="Group 2" id="2"/>
          <p:cNvGrpSpPr/>
          <p:nvPr/>
        </p:nvGrpSpPr>
        <p:grpSpPr>
          <a:xfrm rot="0">
            <a:off x="5474862" y="0"/>
            <a:ext cx="14086498" cy="10678113"/>
            <a:chOff x="0" y="0"/>
            <a:chExt cx="3710024" cy="2812343"/>
          </a:xfrm>
        </p:grpSpPr>
        <p:sp>
          <p:nvSpPr>
            <p:cNvPr name="Freeform 3" id="3"/>
            <p:cNvSpPr/>
            <p:nvPr/>
          </p:nvSpPr>
          <p:spPr>
            <a:xfrm flipH="false" flipV="false" rot="0">
              <a:off x="0" y="0"/>
              <a:ext cx="3710024" cy="2812343"/>
            </a:xfrm>
            <a:custGeom>
              <a:avLst/>
              <a:gdLst/>
              <a:ahLst/>
              <a:cxnLst/>
              <a:rect r="r" b="b" t="t" l="l"/>
              <a:pathLst>
                <a:path h="2812343" w="3710024">
                  <a:moveTo>
                    <a:pt x="0" y="0"/>
                  </a:moveTo>
                  <a:lnTo>
                    <a:pt x="3710024" y="0"/>
                  </a:lnTo>
                  <a:lnTo>
                    <a:pt x="3710024" y="2812343"/>
                  </a:lnTo>
                  <a:lnTo>
                    <a:pt x="0" y="2812343"/>
                  </a:lnTo>
                  <a:close/>
                </a:path>
              </a:pathLst>
            </a:custGeom>
            <a:solidFill>
              <a:srgbClr val="FFFFFF"/>
            </a:solidFill>
          </p:spPr>
        </p:sp>
        <p:sp>
          <p:nvSpPr>
            <p:cNvPr name="TextBox 4" id="4"/>
            <p:cNvSpPr txBox="true"/>
            <p:nvPr/>
          </p:nvSpPr>
          <p:spPr>
            <a:xfrm>
              <a:off x="0" y="-38100"/>
              <a:ext cx="3710024" cy="2850443"/>
            </a:xfrm>
            <a:prstGeom prst="rect">
              <a:avLst/>
            </a:prstGeom>
          </p:spPr>
          <p:txBody>
            <a:bodyPr anchor="ctr" rtlCol="false" tIns="50800" lIns="50800" bIns="50800" rIns="50800"/>
            <a:lstStyle/>
            <a:p>
              <a:pPr algn="ctr">
                <a:lnSpc>
                  <a:spcPts val="2659"/>
                </a:lnSpc>
              </a:pPr>
            </a:p>
          </p:txBody>
        </p:sp>
      </p:grpSp>
      <p:sp>
        <p:nvSpPr>
          <p:cNvPr name="Freeform 5" id="5"/>
          <p:cNvSpPr/>
          <p:nvPr/>
        </p:nvSpPr>
        <p:spPr>
          <a:xfrm flipH="false" flipV="false" rot="0">
            <a:off x="1008346" y="8444767"/>
            <a:ext cx="5506634" cy="282215"/>
          </a:xfrm>
          <a:custGeom>
            <a:avLst/>
            <a:gdLst/>
            <a:ahLst/>
            <a:cxnLst/>
            <a:rect r="r" b="b" t="t" l="l"/>
            <a:pathLst>
              <a:path h="282215" w="5506634">
                <a:moveTo>
                  <a:pt x="0" y="0"/>
                </a:moveTo>
                <a:lnTo>
                  <a:pt x="5506634" y="0"/>
                </a:lnTo>
                <a:lnTo>
                  <a:pt x="5506634" y="282215"/>
                </a:lnTo>
                <a:lnTo>
                  <a:pt x="0" y="28221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028700" y="1526590"/>
            <a:ext cx="5486280" cy="6918177"/>
            <a:chOff x="0" y="0"/>
            <a:chExt cx="7315040" cy="9224236"/>
          </a:xfrm>
        </p:grpSpPr>
        <p:sp>
          <p:nvSpPr>
            <p:cNvPr name="AutoShape 7" id="7"/>
            <p:cNvSpPr/>
            <p:nvPr/>
          </p:nvSpPr>
          <p:spPr>
            <a:xfrm>
              <a:off x="0" y="0"/>
              <a:ext cx="7315040" cy="9224236"/>
            </a:xfrm>
            <a:prstGeom prst="rect">
              <a:avLst/>
            </a:prstGeom>
            <a:solidFill>
              <a:srgbClr val="5D489D"/>
            </a:solidFill>
          </p:spPr>
        </p:sp>
      </p:grpSp>
      <p:sp>
        <p:nvSpPr>
          <p:cNvPr name="TextBox 8" id="8"/>
          <p:cNvSpPr txBox="true"/>
          <p:nvPr/>
        </p:nvSpPr>
        <p:spPr>
          <a:xfrm rot="0">
            <a:off x="7330106" y="2437463"/>
            <a:ext cx="9855643" cy="6820837"/>
          </a:xfrm>
          <a:prstGeom prst="rect">
            <a:avLst/>
          </a:prstGeom>
        </p:spPr>
        <p:txBody>
          <a:bodyPr anchor="t" rtlCol="false" tIns="0" lIns="0" bIns="0" rIns="0">
            <a:spAutoFit/>
          </a:bodyPr>
          <a:lstStyle/>
          <a:p>
            <a:pPr algn="l" marL="496571" indent="-248285" lvl="1">
              <a:lnSpc>
                <a:spcPts val="3910"/>
              </a:lnSpc>
              <a:buFont typeface="Arial"/>
              <a:buChar char="•"/>
            </a:pPr>
            <a:r>
              <a:rPr lang="en-US" sz="2300">
                <a:solidFill>
                  <a:srgbClr val="014575"/>
                </a:solidFill>
                <a:latin typeface="DM Sans Bold"/>
              </a:rPr>
              <a:t>What are counterfeit pills?</a:t>
            </a:r>
          </a:p>
          <a:p>
            <a:pPr algn="l" marL="993141" indent="-331047" lvl="2">
              <a:lnSpc>
                <a:spcPts val="3910"/>
              </a:lnSpc>
              <a:buFont typeface="Arial"/>
              <a:buChar char="⚬"/>
            </a:pPr>
            <a:r>
              <a:rPr lang="en-US" sz="2300">
                <a:solidFill>
                  <a:srgbClr val="014575"/>
                </a:solidFill>
                <a:latin typeface="DM Sans"/>
              </a:rPr>
              <a:t>Counterfeit pills are fake medications that had different ingredients than the actual medication</a:t>
            </a:r>
          </a:p>
          <a:p>
            <a:pPr algn="l" marL="993141" indent="-331047" lvl="2">
              <a:lnSpc>
                <a:spcPts val="3910"/>
              </a:lnSpc>
              <a:buFont typeface="Arial"/>
              <a:buChar char="⚬"/>
            </a:pPr>
            <a:r>
              <a:rPr lang="en-US" sz="2300">
                <a:solidFill>
                  <a:srgbClr val="014575"/>
                </a:solidFill>
                <a:latin typeface="DM Sans"/>
              </a:rPr>
              <a:t>May contain lethal amounts of fentanyl or methamphetamine</a:t>
            </a:r>
          </a:p>
          <a:p>
            <a:pPr algn="l" marL="993141" indent="-331047" lvl="2">
              <a:lnSpc>
                <a:spcPts val="3910"/>
              </a:lnSpc>
              <a:buFont typeface="Arial"/>
              <a:buChar char="⚬"/>
            </a:pPr>
            <a:r>
              <a:rPr lang="en-US" sz="2300">
                <a:solidFill>
                  <a:srgbClr val="014575"/>
                </a:solidFill>
                <a:latin typeface="DM Sans"/>
              </a:rPr>
              <a:t>Often appear identical to legitimate prescription pills</a:t>
            </a:r>
          </a:p>
          <a:p>
            <a:pPr algn="l" marL="993141" indent="-331047" lvl="2">
              <a:lnSpc>
                <a:spcPts val="3910"/>
              </a:lnSpc>
              <a:buFont typeface="Arial"/>
              <a:buChar char="⚬"/>
            </a:pPr>
            <a:r>
              <a:rPr lang="en-US" sz="2300">
                <a:solidFill>
                  <a:srgbClr val="014575"/>
                </a:solidFill>
                <a:latin typeface="DM Sans"/>
              </a:rPr>
              <a:t>Use is likely unaware of how lethal they can be</a:t>
            </a:r>
          </a:p>
          <a:p>
            <a:pPr algn="l" marL="496571" indent="-248285" lvl="1">
              <a:lnSpc>
                <a:spcPts val="3910"/>
              </a:lnSpc>
              <a:buFont typeface="Arial"/>
              <a:buChar char="•"/>
            </a:pPr>
            <a:r>
              <a:rPr lang="en-US" sz="2300">
                <a:solidFill>
                  <a:srgbClr val="014575"/>
                </a:solidFill>
                <a:latin typeface="DM Sans Bold"/>
              </a:rPr>
              <a:t>Where can they come from?</a:t>
            </a:r>
          </a:p>
          <a:p>
            <a:pPr algn="l" marL="993141" indent="-331047" lvl="2">
              <a:lnSpc>
                <a:spcPts val="3910"/>
              </a:lnSpc>
              <a:buFont typeface="Arial"/>
              <a:buChar char="⚬"/>
            </a:pPr>
            <a:r>
              <a:rPr lang="en-US" sz="2300">
                <a:solidFill>
                  <a:srgbClr val="014575"/>
                </a:solidFill>
                <a:latin typeface="DM Sans"/>
              </a:rPr>
              <a:t>High school and college students purchase Adderall and Xanax from dark web drug markets and/or social media referrals</a:t>
            </a:r>
          </a:p>
          <a:p>
            <a:pPr algn="l" marL="993141" indent="-331047" lvl="2">
              <a:lnSpc>
                <a:spcPts val="3910"/>
              </a:lnSpc>
              <a:buFont typeface="Arial"/>
              <a:buChar char="⚬"/>
            </a:pPr>
            <a:r>
              <a:rPr lang="en-US" sz="2300">
                <a:solidFill>
                  <a:srgbClr val="014575"/>
                </a:solidFill>
                <a:latin typeface="DM Sans"/>
              </a:rPr>
              <a:t>Some students begin using prescription stimulants in the belief it will benefit their academic performance</a:t>
            </a:r>
          </a:p>
          <a:p>
            <a:pPr algn="l" marL="496571" indent="-248285" lvl="1">
              <a:lnSpc>
                <a:spcPts val="3910"/>
              </a:lnSpc>
              <a:buFont typeface="Arial"/>
              <a:buChar char="•"/>
            </a:pPr>
            <a:r>
              <a:rPr lang="en-US" sz="2300">
                <a:solidFill>
                  <a:srgbClr val="014575"/>
                </a:solidFill>
                <a:latin typeface="DM Sans Bold"/>
              </a:rPr>
              <a:t>What are the common street names?</a:t>
            </a:r>
          </a:p>
          <a:p>
            <a:pPr algn="l" marL="993141" indent="-331047" lvl="2">
              <a:lnSpc>
                <a:spcPts val="3910"/>
              </a:lnSpc>
              <a:buFont typeface="Arial"/>
              <a:buChar char="⚬"/>
            </a:pPr>
            <a:r>
              <a:rPr lang="en-US" sz="2300">
                <a:solidFill>
                  <a:srgbClr val="014575"/>
                </a:solidFill>
                <a:latin typeface="DM Sans"/>
              </a:rPr>
              <a:t>Counterfeit oxycodone M30 pills: Mexican Blues, Blues, M-Boxes</a:t>
            </a:r>
          </a:p>
          <a:p>
            <a:pPr algn="l" marL="807672" indent="-269224" lvl="2">
              <a:lnSpc>
                <a:spcPts val="3179"/>
              </a:lnSpc>
              <a:buFont typeface="Arial"/>
              <a:buChar char="⚬"/>
            </a:pPr>
          </a:p>
        </p:txBody>
      </p:sp>
      <p:grpSp>
        <p:nvGrpSpPr>
          <p:cNvPr name="Group 9" id="9"/>
          <p:cNvGrpSpPr/>
          <p:nvPr/>
        </p:nvGrpSpPr>
        <p:grpSpPr>
          <a:xfrm rot="0">
            <a:off x="17729696" y="-921321"/>
            <a:ext cx="4333368" cy="11991224"/>
            <a:chOff x="0" y="0"/>
            <a:chExt cx="1141299" cy="3158183"/>
          </a:xfrm>
        </p:grpSpPr>
        <p:sp>
          <p:nvSpPr>
            <p:cNvPr name="Freeform 10" id="10"/>
            <p:cNvSpPr/>
            <p:nvPr/>
          </p:nvSpPr>
          <p:spPr>
            <a:xfrm flipH="false" flipV="false" rot="0">
              <a:off x="0" y="0"/>
              <a:ext cx="1141299" cy="3158183"/>
            </a:xfrm>
            <a:custGeom>
              <a:avLst/>
              <a:gdLst/>
              <a:ahLst/>
              <a:cxnLst/>
              <a:rect r="r" b="b" t="t" l="l"/>
              <a:pathLst>
                <a:path h="3158183" w="1141299">
                  <a:moveTo>
                    <a:pt x="0" y="0"/>
                  </a:moveTo>
                  <a:lnTo>
                    <a:pt x="1141299" y="0"/>
                  </a:lnTo>
                  <a:lnTo>
                    <a:pt x="1141299" y="3158183"/>
                  </a:lnTo>
                  <a:lnTo>
                    <a:pt x="0" y="3158183"/>
                  </a:lnTo>
                  <a:close/>
                </a:path>
              </a:pathLst>
            </a:custGeom>
            <a:solidFill>
              <a:srgbClr val="4B90B8"/>
            </a:solidFill>
          </p:spPr>
        </p:sp>
        <p:sp>
          <p:nvSpPr>
            <p:cNvPr name="TextBox 11" id="11"/>
            <p:cNvSpPr txBox="true"/>
            <p:nvPr/>
          </p:nvSpPr>
          <p:spPr>
            <a:xfrm>
              <a:off x="0" y="-38100"/>
              <a:ext cx="1141299" cy="3196283"/>
            </a:xfrm>
            <a:prstGeom prst="rect">
              <a:avLst/>
            </a:prstGeom>
          </p:spPr>
          <p:txBody>
            <a:bodyPr anchor="ctr" rtlCol="false" tIns="50800" lIns="50800" bIns="50800" rIns="50800"/>
            <a:lstStyle/>
            <a:p>
              <a:pPr algn="ctr">
                <a:lnSpc>
                  <a:spcPts val="2659"/>
                </a:lnSpc>
              </a:pPr>
            </a:p>
          </p:txBody>
        </p:sp>
      </p:grpSp>
      <p:sp>
        <p:nvSpPr>
          <p:cNvPr name="Freeform 12" id="12"/>
          <p:cNvSpPr/>
          <p:nvPr/>
        </p:nvSpPr>
        <p:spPr>
          <a:xfrm flipH="false" flipV="false" rot="0">
            <a:off x="1669771" y="3016891"/>
            <a:ext cx="4204138" cy="4114800"/>
          </a:xfrm>
          <a:custGeom>
            <a:avLst/>
            <a:gdLst/>
            <a:ahLst/>
            <a:cxnLst/>
            <a:rect r="r" b="b" t="t" l="l"/>
            <a:pathLst>
              <a:path h="4114800" w="4204138">
                <a:moveTo>
                  <a:pt x="0" y="0"/>
                </a:moveTo>
                <a:lnTo>
                  <a:pt x="4204138" y="0"/>
                </a:lnTo>
                <a:lnTo>
                  <a:pt x="4204138"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13" id="13"/>
          <p:cNvSpPr txBox="true"/>
          <p:nvPr/>
        </p:nvSpPr>
        <p:spPr>
          <a:xfrm rot="0">
            <a:off x="7330106" y="923925"/>
            <a:ext cx="9929194" cy="912676"/>
          </a:xfrm>
          <a:prstGeom prst="rect">
            <a:avLst/>
          </a:prstGeom>
        </p:spPr>
        <p:txBody>
          <a:bodyPr anchor="t" rtlCol="false" tIns="0" lIns="0" bIns="0" rIns="0">
            <a:spAutoFit/>
          </a:bodyPr>
          <a:lstStyle/>
          <a:p>
            <a:pPr algn="l">
              <a:lnSpc>
                <a:spcPts val="7445"/>
              </a:lnSpc>
            </a:pPr>
            <a:r>
              <a:rPr lang="en-US" sz="5317">
                <a:solidFill>
                  <a:srgbClr val="014575"/>
                </a:solidFill>
                <a:latin typeface="League Spartan"/>
              </a:rPr>
              <a:t>COUNTERFEIT PILLS</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5D489D"/>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4831863"/>
            <a:chOff x="0" y="0"/>
            <a:chExt cx="4816593" cy="1272589"/>
          </a:xfrm>
        </p:grpSpPr>
        <p:sp>
          <p:nvSpPr>
            <p:cNvPr name="Freeform 3" id="3"/>
            <p:cNvSpPr/>
            <p:nvPr/>
          </p:nvSpPr>
          <p:spPr>
            <a:xfrm flipH="false" flipV="false" rot="0">
              <a:off x="0" y="0"/>
              <a:ext cx="4816592" cy="1272589"/>
            </a:xfrm>
            <a:custGeom>
              <a:avLst/>
              <a:gdLst/>
              <a:ahLst/>
              <a:cxnLst/>
              <a:rect r="r" b="b" t="t" l="l"/>
              <a:pathLst>
                <a:path h="1272589" w="4816592">
                  <a:moveTo>
                    <a:pt x="0" y="0"/>
                  </a:moveTo>
                  <a:lnTo>
                    <a:pt x="4816592" y="0"/>
                  </a:lnTo>
                  <a:lnTo>
                    <a:pt x="4816592" y="1272589"/>
                  </a:lnTo>
                  <a:lnTo>
                    <a:pt x="0" y="1272589"/>
                  </a:lnTo>
                  <a:close/>
                </a:path>
              </a:pathLst>
            </a:custGeom>
            <a:solidFill>
              <a:srgbClr val="FFFFFF"/>
            </a:solidFill>
          </p:spPr>
        </p:sp>
        <p:sp>
          <p:nvSpPr>
            <p:cNvPr name="TextBox 4" id="4"/>
            <p:cNvSpPr txBox="true"/>
            <p:nvPr/>
          </p:nvSpPr>
          <p:spPr>
            <a:xfrm>
              <a:off x="0" y="-38100"/>
              <a:ext cx="4816593" cy="1310689"/>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1028700" y="2694628"/>
            <a:ext cx="16230600" cy="6563672"/>
            <a:chOff x="0" y="0"/>
            <a:chExt cx="5497895" cy="2223355"/>
          </a:xfrm>
        </p:grpSpPr>
        <p:sp>
          <p:nvSpPr>
            <p:cNvPr name="Freeform 6" id="6"/>
            <p:cNvSpPr/>
            <p:nvPr/>
          </p:nvSpPr>
          <p:spPr>
            <a:xfrm flipH="false" flipV="false" rot="0">
              <a:off x="0" y="0"/>
              <a:ext cx="5497895" cy="2223355"/>
            </a:xfrm>
            <a:custGeom>
              <a:avLst/>
              <a:gdLst/>
              <a:ahLst/>
              <a:cxnLst/>
              <a:rect r="r" b="b" t="t" l="l"/>
              <a:pathLst>
                <a:path h="2223355" w="5497895">
                  <a:moveTo>
                    <a:pt x="0" y="0"/>
                  </a:moveTo>
                  <a:lnTo>
                    <a:pt x="5497895" y="0"/>
                  </a:lnTo>
                  <a:lnTo>
                    <a:pt x="5497895" y="2223355"/>
                  </a:lnTo>
                  <a:lnTo>
                    <a:pt x="0" y="2223355"/>
                  </a:lnTo>
                  <a:close/>
                </a:path>
              </a:pathLst>
            </a:custGeom>
            <a:solidFill>
              <a:srgbClr val="4B90B8"/>
            </a:solidFill>
          </p:spPr>
        </p:sp>
        <p:sp>
          <p:nvSpPr>
            <p:cNvPr name="TextBox 7" id="7"/>
            <p:cNvSpPr txBox="true"/>
            <p:nvPr/>
          </p:nvSpPr>
          <p:spPr>
            <a:xfrm>
              <a:off x="0" y="-38100"/>
              <a:ext cx="5497895" cy="2261455"/>
            </a:xfrm>
            <a:prstGeom prst="rect">
              <a:avLst/>
            </a:prstGeom>
          </p:spPr>
          <p:txBody>
            <a:bodyPr anchor="ctr" rtlCol="false" tIns="50800" lIns="50800" bIns="50800" rIns="50800"/>
            <a:lstStyle/>
            <a:p>
              <a:pPr algn="ctr">
                <a:lnSpc>
                  <a:spcPts val="2330"/>
                </a:lnSpc>
              </a:pPr>
            </a:p>
          </p:txBody>
        </p:sp>
      </p:grpSp>
      <p:sp>
        <p:nvSpPr>
          <p:cNvPr name="TextBox 8" id="8"/>
          <p:cNvSpPr txBox="true"/>
          <p:nvPr/>
        </p:nvSpPr>
        <p:spPr>
          <a:xfrm rot="0">
            <a:off x="-788795" y="1231194"/>
            <a:ext cx="19865590" cy="912622"/>
          </a:xfrm>
          <a:prstGeom prst="rect">
            <a:avLst/>
          </a:prstGeom>
        </p:spPr>
        <p:txBody>
          <a:bodyPr anchor="t" rtlCol="false" tIns="0" lIns="0" bIns="0" rIns="0">
            <a:spAutoFit/>
          </a:bodyPr>
          <a:lstStyle/>
          <a:p>
            <a:pPr algn="ctr">
              <a:lnSpc>
                <a:spcPts val="7447"/>
              </a:lnSpc>
            </a:pPr>
            <a:r>
              <a:rPr lang="en-US" sz="5319">
                <a:solidFill>
                  <a:srgbClr val="014575"/>
                </a:solidFill>
                <a:latin typeface="League Spartan"/>
              </a:rPr>
              <a:t>EXAMPLES OF FAKE VS REAL PILLS</a:t>
            </a:r>
          </a:p>
        </p:txBody>
      </p:sp>
      <p:sp>
        <p:nvSpPr>
          <p:cNvPr name="Freeform 9" id="9"/>
          <p:cNvSpPr/>
          <p:nvPr/>
        </p:nvSpPr>
        <p:spPr>
          <a:xfrm flipH="false" flipV="false" rot="0">
            <a:off x="2340357" y="3005958"/>
            <a:ext cx="2945332" cy="2970506"/>
          </a:xfrm>
          <a:custGeom>
            <a:avLst/>
            <a:gdLst/>
            <a:ahLst/>
            <a:cxnLst/>
            <a:rect r="r" b="b" t="t" l="l"/>
            <a:pathLst>
              <a:path h="2970506" w="2945332">
                <a:moveTo>
                  <a:pt x="0" y="0"/>
                </a:moveTo>
                <a:lnTo>
                  <a:pt x="2945332" y="0"/>
                </a:lnTo>
                <a:lnTo>
                  <a:pt x="2945332" y="2970506"/>
                </a:lnTo>
                <a:lnTo>
                  <a:pt x="0" y="2970506"/>
                </a:lnTo>
                <a:lnTo>
                  <a:pt x="0" y="0"/>
                </a:lnTo>
                <a:close/>
              </a:path>
            </a:pathLst>
          </a:custGeom>
          <a:blipFill>
            <a:blip r:embed="rId2"/>
            <a:stretch>
              <a:fillRect l="-4509" t="-3673" r="-3498" b="-4622"/>
            </a:stretch>
          </a:blipFill>
        </p:spPr>
      </p:sp>
      <p:sp>
        <p:nvSpPr>
          <p:cNvPr name="Freeform 10" id="10"/>
          <p:cNvSpPr/>
          <p:nvPr/>
        </p:nvSpPr>
        <p:spPr>
          <a:xfrm flipH="false" flipV="false" rot="0">
            <a:off x="12647362" y="3005958"/>
            <a:ext cx="3459766" cy="2970506"/>
          </a:xfrm>
          <a:custGeom>
            <a:avLst/>
            <a:gdLst/>
            <a:ahLst/>
            <a:cxnLst/>
            <a:rect r="r" b="b" t="t" l="l"/>
            <a:pathLst>
              <a:path h="2970506" w="3459766">
                <a:moveTo>
                  <a:pt x="0" y="0"/>
                </a:moveTo>
                <a:lnTo>
                  <a:pt x="3459766" y="0"/>
                </a:lnTo>
                <a:lnTo>
                  <a:pt x="3459766" y="2970506"/>
                </a:lnTo>
                <a:lnTo>
                  <a:pt x="0" y="2970506"/>
                </a:lnTo>
                <a:lnTo>
                  <a:pt x="0" y="0"/>
                </a:lnTo>
                <a:close/>
              </a:path>
            </a:pathLst>
          </a:custGeom>
          <a:blipFill>
            <a:blip r:embed="rId3"/>
            <a:stretch>
              <a:fillRect l="0" t="0" r="0" b="0"/>
            </a:stretch>
          </a:blipFill>
        </p:spPr>
      </p:sp>
      <p:sp>
        <p:nvSpPr>
          <p:cNvPr name="Freeform 11" id="11"/>
          <p:cNvSpPr/>
          <p:nvPr/>
        </p:nvSpPr>
        <p:spPr>
          <a:xfrm flipH="false" flipV="false" rot="0">
            <a:off x="6884992" y="3005958"/>
            <a:ext cx="4518015" cy="2970506"/>
          </a:xfrm>
          <a:custGeom>
            <a:avLst/>
            <a:gdLst/>
            <a:ahLst/>
            <a:cxnLst/>
            <a:rect r="r" b="b" t="t" l="l"/>
            <a:pathLst>
              <a:path h="2970506" w="4518015">
                <a:moveTo>
                  <a:pt x="0" y="0"/>
                </a:moveTo>
                <a:lnTo>
                  <a:pt x="4518016" y="0"/>
                </a:lnTo>
                <a:lnTo>
                  <a:pt x="4518016" y="2970506"/>
                </a:lnTo>
                <a:lnTo>
                  <a:pt x="0" y="2970506"/>
                </a:lnTo>
                <a:lnTo>
                  <a:pt x="0" y="0"/>
                </a:lnTo>
                <a:close/>
              </a:path>
            </a:pathLst>
          </a:custGeom>
          <a:blipFill>
            <a:blip r:embed="rId4"/>
            <a:stretch>
              <a:fillRect l="0" t="0" r="0" b="0"/>
            </a:stretch>
          </a:blipFill>
        </p:spPr>
      </p:sp>
      <p:sp>
        <p:nvSpPr>
          <p:cNvPr name="TextBox 12" id="12"/>
          <p:cNvSpPr txBox="true"/>
          <p:nvPr/>
        </p:nvSpPr>
        <p:spPr>
          <a:xfrm rot="0">
            <a:off x="1396044" y="6658144"/>
            <a:ext cx="4833958" cy="1967230"/>
          </a:xfrm>
          <a:prstGeom prst="rect">
            <a:avLst/>
          </a:prstGeom>
        </p:spPr>
        <p:txBody>
          <a:bodyPr anchor="t" rtlCol="false" tIns="0" lIns="0" bIns="0" rIns="0">
            <a:spAutoFit/>
          </a:bodyPr>
          <a:lstStyle/>
          <a:p>
            <a:pPr algn="ctr" marL="0" indent="0" lvl="0">
              <a:lnSpc>
                <a:spcPts val="3919"/>
              </a:lnSpc>
            </a:pPr>
            <a:r>
              <a:rPr lang="en-US" sz="2799">
                <a:solidFill>
                  <a:srgbClr val="FFFFFF"/>
                </a:solidFill>
                <a:latin typeface="Fira Sans Light Bold"/>
              </a:rPr>
              <a:t>Authentic oxycodone M30 tablets (top) vs. counterfeit oxycodone M30 tablets containing fentanyl (bottom)</a:t>
            </a:r>
          </a:p>
        </p:txBody>
      </p:sp>
      <p:sp>
        <p:nvSpPr>
          <p:cNvPr name="TextBox 13" id="13"/>
          <p:cNvSpPr txBox="true"/>
          <p:nvPr/>
        </p:nvSpPr>
        <p:spPr>
          <a:xfrm rot="0">
            <a:off x="11984743" y="6538439"/>
            <a:ext cx="4791449" cy="1967230"/>
          </a:xfrm>
          <a:prstGeom prst="rect">
            <a:avLst/>
          </a:prstGeom>
        </p:spPr>
        <p:txBody>
          <a:bodyPr anchor="t" rtlCol="false" tIns="0" lIns="0" bIns="0" rIns="0">
            <a:spAutoFit/>
          </a:bodyPr>
          <a:lstStyle/>
          <a:p>
            <a:pPr algn="ctr" marL="0" indent="0" lvl="0">
              <a:lnSpc>
                <a:spcPts val="3919"/>
              </a:lnSpc>
            </a:pPr>
            <a:r>
              <a:rPr lang="en-US" sz="2799">
                <a:solidFill>
                  <a:srgbClr val="FFFFFF"/>
                </a:solidFill>
                <a:latin typeface="Fira Sans Light Bold"/>
              </a:rPr>
              <a:t>Authentic Adderall tablets (top) vs. counterfeit Adderall tablets containing methamphetamine (bottom)</a:t>
            </a:r>
          </a:p>
        </p:txBody>
      </p:sp>
      <p:sp>
        <p:nvSpPr>
          <p:cNvPr name="TextBox 14" id="14"/>
          <p:cNvSpPr txBox="true"/>
          <p:nvPr/>
        </p:nvSpPr>
        <p:spPr>
          <a:xfrm rot="0">
            <a:off x="6550629" y="6786089"/>
            <a:ext cx="5110264" cy="1471930"/>
          </a:xfrm>
          <a:prstGeom prst="rect">
            <a:avLst/>
          </a:prstGeom>
        </p:spPr>
        <p:txBody>
          <a:bodyPr anchor="t" rtlCol="false" tIns="0" lIns="0" bIns="0" rIns="0">
            <a:spAutoFit/>
          </a:bodyPr>
          <a:lstStyle/>
          <a:p>
            <a:pPr algn="ctr" marL="0" indent="0" lvl="0">
              <a:lnSpc>
                <a:spcPts val="3919"/>
              </a:lnSpc>
            </a:pPr>
            <a:r>
              <a:rPr lang="en-US" sz="2799">
                <a:solidFill>
                  <a:srgbClr val="FFFFFF"/>
                </a:solidFill>
                <a:latin typeface="Fira Sans Light Bold"/>
              </a:rPr>
              <a:t>Authentic Xanax tablets (white) vs. counterfeit Xanax tablets containing fentanyl (yellow)</a:t>
            </a:r>
          </a:p>
        </p:txBody>
      </p:sp>
    </p:spTree>
  </p:cSld>
  <p:clrMapOvr>
    <a:masterClrMapping/>
  </p:clrMapOvr>
</p:sld>
</file>

<file path=ppt/slides/slide9.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675258" y="8083396"/>
            <a:ext cx="19466094" cy="2676600"/>
            <a:chOff x="0" y="0"/>
            <a:chExt cx="5126873" cy="704948"/>
          </a:xfrm>
        </p:grpSpPr>
        <p:sp>
          <p:nvSpPr>
            <p:cNvPr name="Freeform 3" id="3"/>
            <p:cNvSpPr/>
            <p:nvPr/>
          </p:nvSpPr>
          <p:spPr>
            <a:xfrm flipH="false" flipV="false" rot="0">
              <a:off x="0" y="0"/>
              <a:ext cx="5126873" cy="704948"/>
            </a:xfrm>
            <a:custGeom>
              <a:avLst/>
              <a:gdLst/>
              <a:ahLst/>
              <a:cxnLst/>
              <a:rect r="r" b="b" t="t" l="l"/>
              <a:pathLst>
                <a:path h="704948" w="5126873">
                  <a:moveTo>
                    <a:pt x="0" y="0"/>
                  </a:moveTo>
                  <a:lnTo>
                    <a:pt x="5126873" y="0"/>
                  </a:lnTo>
                  <a:lnTo>
                    <a:pt x="5126873" y="704948"/>
                  </a:lnTo>
                  <a:lnTo>
                    <a:pt x="0" y="704948"/>
                  </a:lnTo>
                  <a:close/>
                </a:path>
              </a:pathLst>
            </a:custGeom>
            <a:solidFill>
              <a:srgbClr val="5D489D"/>
            </a:solidFill>
          </p:spPr>
        </p:sp>
        <p:sp>
          <p:nvSpPr>
            <p:cNvPr name="TextBox 4" id="4"/>
            <p:cNvSpPr txBox="true"/>
            <p:nvPr/>
          </p:nvSpPr>
          <p:spPr>
            <a:xfrm>
              <a:off x="0" y="-38100"/>
              <a:ext cx="5126873" cy="743048"/>
            </a:xfrm>
            <a:prstGeom prst="rect">
              <a:avLst/>
            </a:prstGeom>
          </p:spPr>
          <p:txBody>
            <a:bodyPr anchor="ctr" rtlCol="false" tIns="50800" lIns="50800" bIns="50800" rIns="50800"/>
            <a:lstStyle/>
            <a:p>
              <a:pPr algn="ctr">
                <a:lnSpc>
                  <a:spcPts val="2659"/>
                </a:lnSpc>
              </a:pPr>
            </a:p>
          </p:txBody>
        </p:sp>
      </p:grpSp>
      <p:sp>
        <p:nvSpPr>
          <p:cNvPr name="TextBox 5" id="5"/>
          <p:cNvSpPr txBox="true"/>
          <p:nvPr/>
        </p:nvSpPr>
        <p:spPr>
          <a:xfrm rot="0">
            <a:off x="1028700" y="1331970"/>
            <a:ext cx="16383870" cy="2635250"/>
          </a:xfrm>
          <a:prstGeom prst="rect">
            <a:avLst/>
          </a:prstGeom>
        </p:spPr>
        <p:txBody>
          <a:bodyPr anchor="t" rtlCol="false" tIns="0" lIns="0" bIns="0" rIns="0">
            <a:spAutoFit/>
          </a:bodyPr>
          <a:lstStyle/>
          <a:p>
            <a:pPr algn="l">
              <a:lnSpc>
                <a:spcPts val="7000"/>
              </a:lnSpc>
            </a:pPr>
            <a:r>
              <a:rPr lang="en-US" sz="5000">
                <a:solidFill>
                  <a:srgbClr val="014575"/>
                </a:solidFill>
                <a:latin typeface="League Spartan"/>
              </a:rPr>
              <a:t>HOW PREPARED DO YOU FEEL TO AID YOUR CHILD OR TO BRING UP THE TOPIC OF FENTANYL USE AND COUNTERFEIT PILLS TO THEM?</a:t>
            </a:r>
          </a:p>
        </p:txBody>
      </p:sp>
      <p:sp>
        <p:nvSpPr>
          <p:cNvPr name="TextBox 6" id="6"/>
          <p:cNvSpPr txBox="true"/>
          <p:nvPr/>
        </p:nvSpPr>
        <p:spPr>
          <a:xfrm rot="0">
            <a:off x="1028700" y="4282921"/>
            <a:ext cx="16230600" cy="3800475"/>
          </a:xfrm>
          <a:prstGeom prst="rect">
            <a:avLst/>
          </a:prstGeom>
        </p:spPr>
        <p:txBody>
          <a:bodyPr anchor="t" rtlCol="false" tIns="0" lIns="0" bIns="0" rIns="0">
            <a:spAutoFit/>
          </a:bodyPr>
          <a:lstStyle/>
          <a:p>
            <a:pPr algn="l" marL="777240" indent="-388620" lvl="1">
              <a:lnSpc>
                <a:spcPts val="6120"/>
              </a:lnSpc>
              <a:buAutoNum type="arabicPeriod" startAt="1"/>
            </a:pPr>
            <a:r>
              <a:rPr lang="en-US" sz="3600">
                <a:solidFill>
                  <a:srgbClr val="014575"/>
                </a:solidFill>
                <a:latin typeface="DM Sans"/>
              </a:rPr>
              <a:t>Very Prepared</a:t>
            </a:r>
          </a:p>
          <a:p>
            <a:pPr algn="l" marL="777240" indent="-388620" lvl="1">
              <a:lnSpc>
                <a:spcPts val="6120"/>
              </a:lnSpc>
              <a:buAutoNum type="arabicPeriod" startAt="1"/>
            </a:pPr>
            <a:r>
              <a:rPr lang="en-US" sz="3600">
                <a:solidFill>
                  <a:srgbClr val="014575"/>
                </a:solidFill>
                <a:latin typeface="DM Sans"/>
              </a:rPr>
              <a:t>Somewhat Prepared</a:t>
            </a:r>
          </a:p>
          <a:p>
            <a:pPr algn="l" marL="777240" indent="-388620" lvl="1">
              <a:lnSpc>
                <a:spcPts val="6120"/>
              </a:lnSpc>
              <a:buAutoNum type="arabicPeriod" startAt="1"/>
            </a:pPr>
            <a:r>
              <a:rPr lang="en-US" sz="3600">
                <a:solidFill>
                  <a:srgbClr val="014575"/>
                </a:solidFill>
                <a:latin typeface="DM Sans"/>
              </a:rPr>
              <a:t>Somewhat Unprepared</a:t>
            </a:r>
          </a:p>
          <a:p>
            <a:pPr algn="l" marL="777240" indent="-388620" lvl="1">
              <a:lnSpc>
                <a:spcPts val="6120"/>
              </a:lnSpc>
              <a:buAutoNum type="arabicPeriod" startAt="1"/>
            </a:pPr>
            <a:r>
              <a:rPr lang="en-US" sz="3600">
                <a:solidFill>
                  <a:srgbClr val="014575"/>
                </a:solidFill>
                <a:latin typeface="DM Sans"/>
              </a:rPr>
              <a:t>Not At All Prepared</a:t>
            </a:r>
          </a:p>
          <a:p>
            <a:pPr algn="l">
              <a:lnSpc>
                <a:spcPts val="6120"/>
              </a:lnSpc>
            </a:pPr>
          </a:p>
        </p:txBody>
      </p:sp>
      <p:grpSp>
        <p:nvGrpSpPr>
          <p:cNvPr name="Group 7" id="7"/>
          <p:cNvGrpSpPr/>
          <p:nvPr/>
        </p:nvGrpSpPr>
        <p:grpSpPr>
          <a:xfrm rot="0">
            <a:off x="0" y="-596369"/>
            <a:ext cx="499785" cy="4496505"/>
            <a:chOff x="0" y="0"/>
            <a:chExt cx="131631" cy="1184265"/>
          </a:xfrm>
        </p:grpSpPr>
        <p:sp>
          <p:nvSpPr>
            <p:cNvPr name="Freeform 8" id="8"/>
            <p:cNvSpPr/>
            <p:nvPr/>
          </p:nvSpPr>
          <p:spPr>
            <a:xfrm flipH="false" flipV="false" rot="0">
              <a:off x="0" y="0"/>
              <a:ext cx="131631" cy="1184265"/>
            </a:xfrm>
            <a:custGeom>
              <a:avLst/>
              <a:gdLst/>
              <a:ahLst/>
              <a:cxnLst/>
              <a:rect r="r" b="b" t="t" l="l"/>
              <a:pathLst>
                <a:path h="1184265" w="131631">
                  <a:moveTo>
                    <a:pt x="0" y="0"/>
                  </a:moveTo>
                  <a:lnTo>
                    <a:pt x="131631" y="0"/>
                  </a:lnTo>
                  <a:lnTo>
                    <a:pt x="131631" y="1184265"/>
                  </a:lnTo>
                  <a:lnTo>
                    <a:pt x="0" y="1184265"/>
                  </a:lnTo>
                  <a:close/>
                </a:path>
              </a:pathLst>
            </a:custGeom>
            <a:solidFill>
              <a:srgbClr val="65BAE1"/>
            </a:solidFill>
          </p:spPr>
        </p:sp>
        <p:sp>
          <p:nvSpPr>
            <p:cNvPr name="TextBox 9" id="9"/>
            <p:cNvSpPr txBox="true"/>
            <p:nvPr/>
          </p:nvSpPr>
          <p:spPr>
            <a:xfrm>
              <a:off x="0" y="-38100"/>
              <a:ext cx="131631" cy="1222365"/>
            </a:xfrm>
            <a:prstGeom prst="rect">
              <a:avLst/>
            </a:prstGeom>
          </p:spPr>
          <p:txBody>
            <a:bodyPr anchor="ctr" rtlCol="false" tIns="50800" lIns="50800" bIns="50800" rIns="50800"/>
            <a:lstStyle/>
            <a:p>
              <a:pPr algn="ctr">
                <a:lnSpc>
                  <a:spcPts val="2659"/>
                </a:lnSpc>
              </a:p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DAGJd4QBKTw</dc:identifier>
  <dcterms:modified xsi:type="dcterms:W3CDTF">2011-08-01T06:04:30Z</dcterms:modified>
  <cp:revision>1</cp:revision>
  <dc:title>Fentanyl &amp; Counterfeit Pill Community presentation</dc:title>
</cp:coreProperties>
</file>